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Lst>
  <p:notesMasterIdLst>
    <p:notesMasterId r:id="rId18"/>
  </p:notesMasterIdLst>
  <p:sldIdLst>
    <p:sldId id="544" r:id="rId6"/>
    <p:sldId id="560" r:id="rId7"/>
    <p:sldId id="559" r:id="rId8"/>
    <p:sldId id="556" r:id="rId9"/>
    <p:sldId id="566" r:id="rId10"/>
    <p:sldId id="562" r:id="rId11"/>
    <p:sldId id="546" r:id="rId12"/>
    <p:sldId id="563" r:id="rId13"/>
    <p:sldId id="564" r:id="rId14"/>
    <p:sldId id="567" r:id="rId15"/>
    <p:sldId id="568" r:id="rId16"/>
    <p:sldId id="554" r:id="rId17"/>
  </p:sldIdLst>
  <p:sldSz cx="9144000" cy="6858000" type="screen4x3"/>
  <p:notesSz cx="7104380" cy="1023493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charset="-122"/>
      <a:buNone/>
      <a:defRPr kern="1200" baseline="0">
        <a:solidFill>
          <a:schemeClr val="tx1"/>
        </a:solidFill>
        <a:latin typeface="Calibri" panose="020F0502020204030204" charset="-122"/>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C216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howGuides="1">
      <p:cViewPr varScale="1">
        <p:scale>
          <a:sx n="69" d="100"/>
          <a:sy n="69" d="100"/>
        </p:scale>
        <p:origin x="-138" y="-102"/>
      </p:cViewPr>
      <p:guideLst>
        <p:guide orient="horz" pos="2414"/>
        <p:guide pos="2460"/>
      </p:guideLst>
    </p:cSldViewPr>
  </p:slide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notesMaster" Target="notesMasters/notesMaster1.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页眉占位符 1"/>
          <p:cNvSpPr>
            <a:spLocks noGrp="1"/>
          </p:cNvSpPr>
          <p:nvPr>
            <p:ph type="hdr" sz="quarter"/>
          </p:nvPr>
        </p:nvSpPr>
        <p:spPr>
          <a:xfrm>
            <a:off x="0" y="0"/>
            <a:ext cx="3078163" cy="512763"/>
          </a:xfrm>
          <a:prstGeom prst="rect">
            <a:avLst/>
          </a:prstGeom>
          <a:noFill/>
          <a:ln w="9525">
            <a:noFill/>
          </a:ln>
        </p:spPr>
        <p:txBody>
          <a:bodyPr vert="horz" anchor="t"/>
          <a:p>
            <a:pPr lvl="0" fontAlgn="base"/>
            <a:endParaRPr lang="zh-CN" altLang="en-US" strike="noStrike" noProof="1" dirty="0"/>
          </a:p>
        </p:txBody>
      </p:sp>
      <p:sp>
        <p:nvSpPr>
          <p:cNvPr id="5123" name="日期占位符 2"/>
          <p:cNvSpPr>
            <a:spLocks noGrp="1"/>
          </p:cNvSpPr>
          <p:nvPr>
            <p:ph type="dt"/>
          </p:nvPr>
        </p:nvSpPr>
        <p:spPr>
          <a:xfrm>
            <a:off x="4024313" y="0"/>
            <a:ext cx="3078163" cy="512763"/>
          </a:xfrm>
          <a:prstGeom prst="rect">
            <a:avLst/>
          </a:prstGeom>
          <a:noFill/>
          <a:ln w="9525">
            <a:noFill/>
          </a:ln>
        </p:spPr>
        <p:txBody>
          <a:bodyPr vert="horz" anchor="t"/>
          <a:p>
            <a:pPr lvl="0" algn="r" fontAlgn="base"/>
            <a:fld id="{BB962C8B-B14F-4D97-AF65-F5344CB8AC3E}" type="datetime1">
              <a:rPr lang="zh-CN" altLang="en-US" sz="1200" strike="noStrike" noProof="1" dirty="0">
                <a:latin typeface="Calibri" panose="020F0502020204030204" charset="-122"/>
                <a:ea typeface="宋体" panose="02010600030101010101" pitchFamily="2" charset="-122"/>
                <a:cs typeface="+mn-ea"/>
              </a:rPr>
            </a:fld>
            <a:endParaRPr lang="zh-CN" altLang="en-US" sz="1200" strike="noStrike" noProof="1" dirty="0"/>
          </a:p>
        </p:txBody>
      </p:sp>
      <p:sp>
        <p:nvSpPr>
          <p:cNvPr id="5124" name="幻灯片图像占位符 3"/>
          <p:cNvSpPr>
            <a:spLocks noGrp="1" noRot="1"/>
          </p:cNvSpPr>
          <p:nvPr>
            <p:ph type="sldImg"/>
          </p:nvPr>
        </p:nvSpPr>
        <p:spPr>
          <a:xfrm>
            <a:off x="481013" y="1279525"/>
            <a:ext cx="6142037" cy="3454400"/>
          </a:xfrm>
          <a:prstGeom prst="rect">
            <a:avLst/>
          </a:prstGeom>
          <a:noFill/>
          <a:ln w="9525">
            <a:noFill/>
          </a:ln>
        </p:spPr>
      </p:sp>
      <p:sp>
        <p:nvSpPr>
          <p:cNvPr id="5125" name="备注占位符 4"/>
          <p:cNvSpPr>
            <a:spLocks noGrp="1" noRot="1"/>
          </p:cNvSpPr>
          <p:nvPr/>
        </p:nvSpPr>
        <p:spPr>
          <a:xfrm>
            <a:off x="711200" y="4926013"/>
            <a:ext cx="5683250" cy="4029075"/>
          </a:xfrm>
          <a:prstGeom prst="rect">
            <a:avLst/>
          </a:prstGeom>
          <a:noFill/>
          <a:ln w="9525">
            <a:noFill/>
          </a:ln>
        </p:spPr>
        <p:txBody>
          <a:bodyPr anchor="t"/>
          <a:p>
            <a:pPr lvl="0" indent="0"/>
            <a:r>
              <a:rPr lang="zh-CN" altLang="en-US" dirty="0"/>
              <a:t>单击此处编辑母版文本样式</a:t>
            </a:r>
            <a:endParaRPr lang="zh-CN" altLang="en-US" dirty="0"/>
          </a:p>
          <a:p>
            <a:pPr marL="0" lvl="1" indent="457200"/>
            <a:r>
              <a:rPr lang="zh-CN" altLang="en-US" dirty="0"/>
              <a:t>第二级</a:t>
            </a:r>
            <a:endParaRPr lang="zh-CN" altLang="en-US" dirty="0"/>
          </a:p>
          <a:p>
            <a:pPr marL="0" lvl="2" indent="0"/>
            <a:r>
              <a:rPr lang="zh-CN" altLang="en-US" dirty="0"/>
              <a:t>第三级</a:t>
            </a:r>
            <a:endParaRPr lang="zh-CN" altLang="en-US" dirty="0"/>
          </a:p>
          <a:p>
            <a:pPr marL="0" lvl="3" indent="0"/>
            <a:r>
              <a:rPr lang="zh-CN" altLang="en-US" dirty="0"/>
              <a:t>第四级</a:t>
            </a:r>
            <a:endParaRPr lang="zh-CN" altLang="en-US" dirty="0"/>
          </a:p>
          <a:p>
            <a:pPr marL="0" lvl="4" indent="0"/>
            <a:r>
              <a:rPr lang="zh-CN" altLang="en-US" dirty="0"/>
              <a:t>第五级</a:t>
            </a:r>
            <a:endParaRPr lang="zh-CN" altLang="en-US" dirty="0"/>
          </a:p>
        </p:txBody>
      </p:sp>
      <p:sp>
        <p:nvSpPr>
          <p:cNvPr id="5126" name="页脚占位符 5"/>
          <p:cNvSpPr>
            <a:spLocks noGrp="1"/>
          </p:cNvSpPr>
          <p:nvPr>
            <p:ph type="ftr" sz="quarter"/>
          </p:nvPr>
        </p:nvSpPr>
        <p:spPr>
          <a:xfrm>
            <a:off x="0" y="9721850"/>
            <a:ext cx="3078163" cy="512763"/>
          </a:xfrm>
          <a:prstGeom prst="rect">
            <a:avLst/>
          </a:prstGeom>
          <a:noFill/>
          <a:ln w="9525">
            <a:noFill/>
          </a:ln>
        </p:spPr>
        <p:txBody>
          <a:bodyPr vert="horz" anchor="b"/>
          <a:p>
            <a:pPr lvl="0" fontAlgn="base"/>
            <a:endParaRPr lang="zh-CN" altLang="en-US" sz="1200" strike="noStrike" noProof="1" dirty="0"/>
          </a:p>
        </p:txBody>
      </p:sp>
      <p:sp>
        <p:nvSpPr>
          <p:cNvPr id="5127" name="灯片编号占位符 6"/>
          <p:cNvSpPr>
            <a:spLocks noGrp="1"/>
          </p:cNvSpPr>
          <p:nvPr>
            <p:ph type="sldNum" sz="quarter"/>
          </p:nvPr>
        </p:nvSpPr>
        <p:spPr>
          <a:xfrm>
            <a:off x="4024313" y="9721850"/>
            <a:ext cx="3078163" cy="512763"/>
          </a:xfrm>
          <a:prstGeom prst="rect">
            <a:avLst/>
          </a:prstGeom>
          <a:noFill/>
          <a:ln w="9525">
            <a:noFill/>
          </a:ln>
        </p:spPr>
        <p:txBody>
          <a:bodyPr vert="horz" anchor="b"/>
          <a:p>
            <a:pPr lvl="0" algn="r" fontAlgn="base"/>
            <a:fld id="{9A0DB2DC-4C9A-4742-B13C-FB6460FD3503}" type="slidenum">
              <a:rPr lang="zh-CN" altLang="en-US" sz="1200" strike="noStrike" noProof="1" dirty="0">
                <a:latin typeface="Calibri" panose="020F0502020204030204" charset="-122"/>
                <a:ea typeface="宋体" panose="02010600030101010101" pitchFamily="2" charset="-122"/>
                <a:cs typeface="+mn-ea"/>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0" eaLnBrk="0" fontAlgn="base" latinLnBrk="1" hangingPunct="0">
      <a:lnSpc>
        <a:spcPct val="100000"/>
      </a:lnSpc>
      <a:spcBef>
        <a:spcPct val="0"/>
      </a:spcBef>
      <a:spcAft>
        <a:spcPct val="0"/>
      </a:spcAft>
      <a:buNone/>
      <a:defRPr sz="1200" i="0" u="sng" kern="1200"/>
    </a:lvl1pPr>
    <a:lvl2pPr marL="0" lvl="1" indent="0" algn="l" defTabSz="0" eaLnBrk="0" fontAlgn="base" latinLnBrk="1" hangingPunct="0">
      <a:lnSpc>
        <a:spcPct val="100000"/>
      </a:lnSpc>
      <a:spcBef>
        <a:spcPct val="0"/>
      </a:spcBef>
      <a:spcAft>
        <a:spcPct val="0"/>
      </a:spcAft>
      <a:buNone/>
      <a:defRPr sz="1200" i="0" u="sng" kern="1200"/>
    </a:lvl2pPr>
    <a:lvl3pPr marL="0" lvl="2" indent="0" algn="l" defTabSz="0" eaLnBrk="0" fontAlgn="base" latinLnBrk="1" hangingPunct="0">
      <a:lnSpc>
        <a:spcPct val="100000"/>
      </a:lnSpc>
      <a:spcBef>
        <a:spcPct val="0"/>
      </a:spcBef>
      <a:spcAft>
        <a:spcPct val="0"/>
      </a:spcAft>
      <a:buNone/>
      <a:defRPr sz="1200" i="0" u="sng" kern="1200"/>
    </a:lvl3pPr>
    <a:lvl4pPr marL="0" lvl="3" indent="0" algn="l" defTabSz="0" eaLnBrk="0" fontAlgn="base" latinLnBrk="1" hangingPunct="0">
      <a:lnSpc>
        <a:spcPct val="100000"/>
      </a:lnSpc>
      <a:spcBef>
        <a:spcPct val="0"/>
      </a:spcBef>
      <a:spcAft>
        <a:spcPct val="0"/>
      </a:spcAft>
      <a:buNone/>
      <a:defRPr sz="1200" i="0" u="sng" kern="1200"/>
    </a:lvl4pPr>
    <a:lvl5pPr marL="0" lvl="4" indent="0" algn="l" defTabSz="0" eaLnBrk="0" fontAlgn="base" latinLnBrk="1" hangingPunct="0">
      <a:lnSpc>
        <a:spcPct val="100000"/>
      </a:lnSpc>
      <a:spcBef>
        <a:spcPct val="0"/>
      </a:spcBef>
      <a:spcAft>
        <a:spcPct val="0"/>
      </a:spcAft>
      <a:buNone/>
      <a:defRPr sz="1200" i="0" u="sng" kern="1200"/>
    </a:lvl5pPr>
    <a:lvl6pPr marL="2286000" lvl="5" indent="0" algn="l" defTabSz="0" eaLnBrk="0" fontAlgn="base" latinLnBrk="1" hangingPunct="0">
      <a:lnSpc>
        <a:spcPct val="100000"/>
      </a:lnSpc>
      <a:spcBef>
        <a:spcPct val="0"/>
      </a:spcBef>
      <a:spcAft>
        <a:spcPct val="0"/>
      </a:spcAft>
      <a:buNone/>
      <a:defRPr sz="1200" i="0" u="sng" kern="1200"/>
    </a:lvl6pPr>
    <a:lvl7pPr marL="2743200" lvl="6" indent="0" algn="l" defTabSz="0" eaLnBrk="0" fontAlgn="base" latinLnBrk="1" hangingPunct="0">
      <a:lnSpc>
        <a:spcPct val="100000"/>
      </a:lnSpc>
      <a:spcBef>
        <a:spcPct val="0"/>
      </a:spcBef>
      <a:spcAft>
        <a:spcPct val="0"/>
      </a:spcAft>
      <a:buNone/>
      <a:defRPr sz="1200" i="0" u="sng" kern="1200"/>
    </a:lvl7pPr>
    <a:lvl8pPr marL="3200400" lvl="7" indent="0" algn="l" defTabSz="0" eaLnBrk="0" fontAlgn="base" latinLnBrk="1" hangingPunct="0">
      <a:lnSpc>
        <a:spcPct val="100000"/>
      </a:lnSpc>
      <a:spcBef>
        <a:spcPct val="0"/>
      </a:spcBef>
      <a:spcAft>
        <a:spcPct val="0"/>
      </a:spcAft>
      <a:buNone/>
      <a:defRPr sz="1200" i="0" u="sng" kern="1200"/>
    </a:lvl8pPr>
    <a:lvl9pPr marL="3657600" lvl="8" indent="0" algn="l" defTabSz="0" eaLnBrk="0" fontAlgn="base" latinLnBrk="1" hangingPunct="0">
      <a:lnSpc>
        <a:spcPct val="100000"/>
      </a:lnSpc>
      <a:spcBef>
        <a:spcPct val="0"/>
      </a:spcBef>
      <a:spcAft>
        <a:spcPct val="0"/>
      </a:spcAft>
      <a:buNone/>
      <a:defRPr sz="1200" i="0" u="sng" kern="1200"/>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28650" y="365125"/>
            <a:ext cx="5800725" cy="5811838"/>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6" name="页脚占位符 5"/>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8" name="页脚占位符 7"/>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9" name="灯片编号占位符 8"/>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4" name="页脚占位符 3"/>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5" name="灯片编号占位符 4"/>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3" name="页脚占位符 2"/>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4" name="灯片编号占位符 3"/>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6" name="页脚占位符 5"/>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6" name="页脚占位符 5"/>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28650" y="365125"/>
            <a:ext cx="5800725" cy="5811838"/>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6" name="页脚占位符 5"/>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8" name="页脚占位符 7"/>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9" name="灯片编号占位符 8"/>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4" name="页脚占位符 3"/>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5" name="灯片编号占位符 4"/>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3" name="页脚占位符 2"/>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4" name="灯片编号占位符 3"/>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6" name="页脚占位符 5"/>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6" name="页脚占位符 5"/>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28650" y="365125"/>
            <a:ext cx="5800725" cy="5811838"/>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6" name="页脚占位符 5"/>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8" name="页脚占位符 7"/>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9" name="灯片编号占位符 8"/>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4" name="页脚占位符 3"/>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5" name="灯片编号占位符 4"/>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6" name="页脚占位符 5"/>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3" name="页脚占位符 2"/>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4" name="灯片编号占位符 3"/>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6" name="页脚占位符 5"/>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6" name="页脚占位符 5"/>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28650" y="365125"/>
            <a:ext cx="5800725" cy="5811838"/>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5" name="页脚占位符 4"/>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6" name="灯片编号占位符 5"/>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8" name="页脚占位符 7"/>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9" name="灯片编号占位符 8"/>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4" name="页脚占位符 3"/>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5" name="灯片编号占位符 4"/>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3" name="页脚占位符 2"/>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4" name="灯片编号占位符 3"/>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
            <a:r>
              <a:rPr lang="zh-CN" altLang="en-US" strike="noStrike" noProof="1" smtClean="0"/>
              <a:t>第三级</a:t>
            </a:r>
            <a:endParaRPr lang="zh-CN" altLang="en-US" strike="noStrike" noProof="1" smtClean="0"/>
          </a:p>
          <a:p>
            <a:pPr lvl="3" fontAlgn="ctr"/>
            <a:r>
              <a:rPr lang="zh-CN" altLang="en-US" strike="noStrike" noProof="1" smtClean="0"/>
              <a:t>第四级</a:t>
            </a:r>
            <a:endParaRPr lang="zh-CN" altLang="en-US" strike="noStrike" noProof="1" smtClean="0"/>
          </a:p>
          <a:p>
            <a:pPr lvl="4" fontAlgn="ctr"/>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6" name="页脚占位符 5"/>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6" name="页脚占位符 5"/>
          <p:cNvSpPr>
            <a:spLocks noGrp="1"/>
          </p:cNvSpPr>
          <p:nvPr>
            <p:ph type="ftr" sz="quarter" idx="11"/>
          </p:nvPr>
        </p:nvSpPr>
        <p:spPr/>
        <p:txBody>
          <a:bodyPr/>
          <a:p>
            <a:pPr lvl="0" fontAlgn="base">
              <a:buClr>
                <a:srgbClr val="000000"/>
              </a:buClr>
            </a:pPr>
            <a:endParaRPr lang="zh-CN" altLang="en-US" strike="noStrike" noProof="1" dirty="0">
              <a:sym typeface="Calibri" panose="020F0502020204030204" charset="-122"/>
            </a:endParaRPr>
          </a:p>
        </p:txBody>
      </p:sp>
      <p:sp>
        <p:nvSpPr>
          <p:cNvPr id="7" name="灯片编号占位符 6"/>
          <p:cNvSpPr>
            <a:spLocks noGrp="1"/>
          </p:cNvSpPr>
          <p:nvPr>
            <p:ph type="sldNum" sz="quarter" idx="12"/>
          </p:nvPr>
        </p:nvSpPr>
        <p:spPr/>
        <p:txBody>
          <a:bodyPr/>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2" Type="http://schemas.openxmlformats.org/officeDocument/2006/relationships/theme" Target="../theme/theme4.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nvPr>
        </p:nvSpPr>
        <p:spPr>
          <a:xfrm>
            <a:off x="628650" y="365125"/>
            <a:ext cx="7886700" cy="1325563"/>
          </a:xfrm>
          <a:prstGeom prst="rect">
            <a:avLst/>
          </a:prstGeom>
          <a:noFill/>
          <a:ln w="9525">
            <a:noFill/>
          </a:ln>
        </p:spPr>
        <p:txBody>
          <a:bodyPr anchor="ctr"/>
          <a:p>
            <a:pPr lvl="0" indent="0"/>
            <a:r>
              <a:rPr lang="zh-CN" altLang="en-US"/>
              <a:t>单击此处编辑母版标题样式</a:t>
            </a:r>
            <a:endParaRPr lang="zh-CN" altLang="en-US"/>
          </a:p>
        </p:txBody>
      </p:sp>
      <p:sp>
        <p:nvSpPr>
          <p:cNvPr id="1027" name="文本占位符 2"/>
          <p:cNvSpPr>
            <a:spLocks noGrp="1"/>
          </p:cNvSpPr>
          <p:nvPr>
            <p:ph type="body"/>
          </p:nvPr>
        </p:nvSpPr>
        <p:spPr>
          <a:xfrm>
            <a:off x="628650" y="1825625"/>
            <a:ext cx="7886700" cy="4351338"/>
          </a:xfrm>
          <a:prstGeom prst="rect">
            <a:avLst/>
          </a:prstGeom>
          <a:noFill/>
          <a:ln w="9525">
            <a:noFill/>
          </a:ln>
        </p:spPr>
        <p:txBody>
          <a:bodyPr anchor="t"/>
          <a:p>
            <a:pPr lvl="0" indent="-228600"/>
            <a:r>
              <a:rPr lang="zh-CN" altLang="en-US"/>
              <a:t>单击此处编辑母版文本样式</a:t>
            </a:r>
            <a:endParaRPr lang="zh-CN" altLang="en-US"/>
          </a:p>
          <a:p>
            <a:pPr lvl="1" indent="228600"/>
            <a:r>
              <a:rPr lang="zh-CN" altLang="en-US"/>
              <a:t>第二级</a:t>
            </a:r>
            <a:endParaRPr lang="zh-CN" altLang="en-US"/>
          </a:p>
          <a:p>
            <a:pPr lvl="2" indent="828675"/>
            <a:r>
              <a:rPr lang="zh-CN" altLang="en-US"/>
              <a:t>第三级</a:t>
            </a:r>
            <a:endParaRPr lang="zh-CN" altLang="en-US"/>
          </a:p>
          <a:p>
            <a:pPr lvl="3" indent="1285875"/>
            <a:r>
              <a:rPr lang="zh-CN" altLang="en-US"/>
              <a:t>第四级</a:t>
            </a:r>
            <a:endParaRPr lang="zh-CN" altLang="en-US"/>
          </a:p>
          <a:p>
            <a:pPr lvl="4" indent="1743075"/>
            <a:r>
              <a:rPr lang="zh-CN" altLang="en-US"/>
              <a:t>第五级</a:t>
            </a:r>
            <a:endParaRPr lang="zh-CN" altLang="en-US"/>
          </a:p>
        </p:txBody>
      </p:sp>
      <p:sp>
        <p:nvSpPr>
          <p:cNvPr id="1028" name="日期占位符 3"/>
          <p:cNvSpPr>
            <a:spLocks noGrp="1"/>
          </p:cNvSpPr>
          <p:nvPr>
            <p:ph type="dt" sz="half"/>
          </p:nvPr>
        </p:nvSpPr>
        <p:spPr>
          <a:xfrm>
            <a:off x="628650" y="6356350"/>
            <a:ext cx="2057400" cy="365125"/>
          </a:xfrm>
          <a:prstGeom prst="rect">
            <a:avLst/>
          </a:prstGeom>
          <a:noFill/>
          <a:ln w="9525">
            <a:noFill/>
          </a:ln>
        </p:spPr>
        <p:txBody>
          <a:bodyPr anchor="ctr"/>
          <a:lstStyle>
            <a:lvl1pPr>
              <a:defRPr sz="1200">
                <a:solidFill>
                  <a:srgbClr val="898989"/>
                </a:solidFill>
                <a:latin typeface="Calibri" panose="020F0502020204030204" charset="-122"/>
                <a:ea typeface="宋体" panose="02010600030101010101" pitchFamily="2" charset="-122"/>
              </a:defRPr>
            </a:lvl1pPr>
          </a:lstStyle>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1029" name="页脚占位符 4"/>
          <p:cNvSpPr>
            <a:spLocks noGrp="1"/>
          </p:cNvSpPr>
          <p:nvPr>
            <p:ph type="ftr" sz="quarter"/>
          </p:nvPr>
        </p:nvSpPr>
        <p:spPr>
          <a:xfrm>
            <a:off x="3028950" y="6356350"/>
            <a:ext cx="3086100" cy="365125"/>
          </a:xfrm>
          <a:prstGeom prst="rect">
            <a:avLst/>
          </a:prstGeom>
          <a:noFill/>
          <a:ln w="9525">
            <a:noFill/>
          </a:ln>
        </p:spPr>
        <p:txBody>
          <a:bodyPr anchor="ctr"/>
          <a:lstStyle>
            <a:lvl1pPr algn="ctr">
              <a:defRPr sz="1200">
                <a:solidFill>
                  <a:srgbClr val="898989"/>
                </a:solidFill>
                <a:latin typeface="Calibri" panose="020F0502020204030204" charset="-122"/>
                <a:ea typeface="宋体" panose="02010600030101010101" pitchFamily="2" charset="-122"/>
              </a:defRPr>
            </a:lvl1pPr>
          </a:lstStyle>
          <a:p>
            <a:pPr lvl="0" fontAlgn="base">
              <a:buClr>
                <a:srgbClr val="000000"/>
              </a:buClr>
            </a:pPr>
            <a:endParaRPr lang="zh-CN" altLang="en-US" strike="noStrike" noProof="1" dirty="0">
              <a:sym typeface="Calibri" panose="020F0502020204030204" charset="-122"/>
            </a:endParaRPr>
          </a:p>
        </p:txBody>
      </p:sp>
      <p:sp>
        <p:nvSpPr>
          <p:cNvPr id="1030" name="灯片编号占位符 5"/>
          <p:cNvSpPr>
            <a:spLocks noGrp="1"/>
          </p:cNvSpPr>
          <p:nvPr>
            <p:ph type="sldNum" sz="quarter"/>
          </p:nvPr>
        </p:nvSpPr>
        <p:spPr>
          <a:xfrm>
            <a:off x="6457950" y="6356350"/>
            <a:ext cx="2057400" cy="365125"/>
          </a:xfrm>
          <a:prstGeom prst="rect">
            <a:avLst/>
          </a:prstGeom>
          <a:noFill/>
          <a:ln w="9525">
            <a:noFill/>
          </a:ln>
        </p:spPr>
        <p:txBody>
          <a:bodyPr anchor="ctr"/>
          <a:lstStyle>
            <a:lvl1pPr algn="r">
              <a:defRPr sz="1200">
                <a:solidFill>
                  <a:srgbClr val="898989"/>
                </a:solidFill>
                <a:latin typeface="Calibri" panose="020F0502020204030204" charset="-122"/>
                <a:ea typeface="宋体" panose="02010600030101010101" pitchFamily="2" charset="-122"/>
              </a:defRPr>
            </a:lvl1pPr>
          </a:lstStyle>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marL="0" lvl="0" indent="0" algn="l" defTabSz="914400" eaLnBrk="0" fontAlgn="base" latinLnBrk="1" hangingPunct="0">
        <a:lnSpc>
          <a:spcPct val="90000"/>
        </a:lnSpc>
        <a:spcBef>
          <a:spcPct val="0"/>
        </a:spcBef>
        <a:spcAft>
          <a:spcPct val="0"/>
        </a:spcAft>
        <a:buClr>
          <a:srgbClr val="000000"/>
        </a:buClr>
        <a:buNone/>
        <a:defRPr kern="1200">
          <a:latin typeface="+mj-lt"/>
          <a:ea typeface="+mj-ea"/>
          <a:cs typeface="+mj-cs"/>
        </a:defRPr>
      </a:lvl1pPr>
    </p:titleStyle>
    <p:bodyStyle>
      <a:lvl1pPr marL="228600" lvl="0" indent="-228600" algn="l" defTabSz="914400" eaLnBrk="0" fontAlgn="base" latinLnBrk="1" hangingPunct="0">
        <a:lnSpc>
          <a:spcPct val="90000"/>
        </a:lnSpc>
        <a:spcBef>
          <a:spcPts val="1000"/>
        </a:spcBef>
        <a:spcAft>
          <a:spcPct val="0"/>
        </a:spcAft>
        <a:buFont typeface="Arial" panose="020B0604020202020204" charset="-122"/>
        <a:buChar char="•"/>
        <a:defRPr sz="3200" i="1" kern="1200">
          <a:latin typeface="+mn-lt"/>
          <a:ea typeface="+mn-ea"/>
          <a:cs typeface="+mn-cs"/>
        </a:defRPr>
      </a:lvl1pPr>
      <a:lvl2pPr marL="228600" lvl="1" indent="457200" algn="l" defTabSz="914400" eaLnBrk="0" fontAlgn="base" latinLnBrk="1" hangingPunct="0">
        <a:lnSpc>
          <a:spcPct val="90000"/>
        </a:lnSpc>
        <a:spcBef>
          <a:spcPts val="1000"/>
        </a:spcBef>
        <a:spcAft>
          <a:spcPct val="0"/>
        </a:spcAft>
        <a:buFont typeface="Arial" panose="020B0604020202020204" charset="-122"/>
        <a:buChar char="•"/>
        <a:defRPr sz="3200" i="1" kern="1200">
          <a:latin typeface="+mn-lt"/>
          <a:ea typeface="+mn-ea"/>
          <a:cs typeface="+mn-cs"/>
        </a:defRPr>
      </a:lvl2pPr>
      <a:lvl3pPr marL="228600" lvl="2" indent="1057275" algn="l" defTabSz="914400" eaLnBrk="0" fontAlgn="b" latinLnBrk="1" hangingPunct="0">
        <a:lnSpc>
          <a:spcPct val="90000"/>
        </a:lnSpc>
        <a:spcBef>
          <a:spcPts val="1000"/>
        </a:spcBef>
        <a:spcAft>
          <a:spcPct val="0"/>
        </a:spcAft>
        <a:buFont typeface="Arial" panose="020B0604020202020204" charset="-122"/>
        <a:buChar char="•"/>
        <a:defRPr sz="3200" b="1" i="1" kern="1200">
          <a:latin typeface="+mn-lt"/>
          <a:ea typeface="+mn-ea"/>
          <a:cs typeface="+mn-cs"/>
        </a:defRPr>
      </a:lvl3pPr>
      <a:lvl4pPr marL="228600" lvl="3" indent="1514475" algn="l" defTabSz="914400" eaLnBrk="0" fontAlgn="ctr" latinLnBrk="1" hangingPunct="0">
        <a:lnSpc>
          <a:spcPct val="90000"/>
        </a:lnSpc>
        <a:spcBef>
          <a:spcPts val="1000"/>
        </a:spcBef>
        <a:spcAft>
          <a:spcPct val="0"/>
        </a:spcAft>
        <a:buFont typeface="Arial" panose="020B0604020202020204" charset="-122"/>
        <a:buChar char="•"/>
        <a:defRPr sz="3200" b="0" i="1" kern="1200">
          <a:latin typeface="+mn-lt"/>
          <a:ea typeface="+mn-ea"/>
          <a:cs typeface="+mn-cs"/>
        </a:defRPr>
      </a:lvl4pPr>
      <a:lvl5pPr marL="228600" lvl="4" indent="1971675" algn="l" defTabSz="914400" eaLnBrk="0" fontAlgn="ctr" latinLnBrk="1" hangingPunct="0">
        <a:lnSpc>
          <a:spcPct val="90000"/>
        </a:lnSpc>
        <a:spcBef>
          <a:spcPts val="1000"/>
        </a:spcBef>
        <a:spcAft>
          <a:spcPct val="0"/>
        </a:spcAft>
        <a:buFont typeface="Arial" panose="020B0604020202020204" charset="-122"/>
        <a:buChar char="•"/>
        <a:defRPr sz="3200" b="0" i="1" kern="1200">
          <a:latin typeface="+mn-lt"/>
          <a:ea typeface="+mn-ea"/>
          <a:cs typeface="+mn-cs"/>
        </a:defRPr>
      </a:lvl5pPr>
      <a:lvl6pPr marL="2514600" lvl="5" indent="-228600" algn="l" defTabSz="914400" eaLnBrk="0" fontAlgn="ctr" latinLnBrk="1" hangingPunct="0">
        <a:lnSpc>
          <a:spcPct val="90000"/>
        </a:lnSpc>
        <a:spcBef>
          <a:spcPts val="1000"/>
        </a:spcBef>
        <a:spcAft>
          <a:spcPct val="0"/>
        </a:spcAft>
        <a:buFont typeface="Arial" panose="020B0604020202020204" charset="-122"/>
        <a:buChar char="•"/>
        <a:defRPr sz="3200" b="0" i="1" kern="1200">
          <a:latin typeface="+mn-lt"/>
          <a:ea typeface="+mn-ea"/>
          <a:cs typeface="+mn-cs"/>
        </a:defRPr>
      </a:lvl6pPr>
      <a:lvl7pPr marL="2971800" lvl="6" indent="-228600" algn="l" defTabSz="914400" eaLnBrk="0" fontAlgn="ctr" latinLnBrk="1" hangingPunct="0">
        <a:lnSpc>
          <a:spcPct val="90000"/>
        </a:lnSpc>
        <a:spcBef>
          <a:spcPts val="1000"/>
        </a:spcBef>
        <a:spcAft>
          <a:spcPct val="0"/>
        </a:spcAft>
        <a:buFont typeface="Arial" panose="020B0604020202020204" charset="-122"/>
        <a:buChar char="•"/>
        <a:defRPr sz="3200" b="0" i="1" kern="1200">
          <a:latin typeface="+mn-lt"/>
          <a:ea typeface="+mn-ea"/>
          <a:cs typeface="+mn-cs"/>
        </a:defRPr>
      </a:lvl7pPr>
      <a:lvl8pPr marL="3429000" lvl="7" indent="-228600" algn="l" defTabSz="914400" eaLnBrk="0" fontAlgn="ctr" latinLnBrk="1" hangingPunct="0">
        <a:lnSpc>
          <a:spcPct val="90000"/>
        </a:lnSpc>
        <a:spcBef>
          <a:spcPts val="1000"/>
        </a:spcBef>
        <a:spcAft>
          <a:spcPct val="0"/>
        </a:spcAft>
        <a:buFont typeface="Arial" panose="020B0604020202020204" charset="-122"/>
        <a:buChar char="•"/>
        <a:defRPr sz="3200" b="0" i="1" kern="1200">
          <a:latin typeface="+mn-lt"/>
          <a:ea typeface="+mn-ea"/>
          <a:cs typeface="+mn-cs"/>
        </a:defRPr>
      </a:lvl8pPr>
      <a:lvl9pPr marL="3886200" lvl="8" indent="-228600" algn="l" defTabSz="914400" eaLnBrk="0" fontAlgn="ctr" latinLnBrk="1" hangingPunct="0">
        <a:lnSpc>
          <a:spcPct val="90000"/>
        </a:lnSpc>
        <a:spcBef>
          <a:spcPts val="1000"/>
        </a:spcBef>
        <a:spcAft>
          <a:spcPct val="0"/>
        </a:spcAft>
        <a:buFont typeface="Arial" panose="020B0604020202020204" charset="-122"/>
        <a:buChar char="•"/>
        <a:defRPr sz="3200" b="0" i="1" kern="1200">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标题占位符 1"/>
          <p:cNvSpPr>
            <a:spLocks noGrp="1"/>
          </p:cNvSpPr>
          <p:nvPr>
            <p:ph type="title"/>
          </p:nvPr>
        </p:nvSpPr>
        <p:spPr>
          <a:xfrm>
            <a:off x="628650" y="365125"/>
            <a:ext cx="7886700" cy="1325563"/>
          </a:xfrm>
          <a:prstGeom prst="rect">
            <a:avLst/>
          </a:prstGeom>
          <a:noFill/>
          <a:ln w="9525">
            <a:noFill/>
          </a:ln>
        </p:spPr>
        <p:txBody>
          <a:bodyPr anchor="ctr"/>
          <a:p>
            <a:pPr lvl="0" indent="0"/>
            <a:r>
              <a:rPr lang="zh-CN" altLang="en-US"/>
              <a:t>单击此处编辑母版标题样式</a:t>
            </a:r>
            <a:endParaRPr lang="zh-CN" altLang="en-US"/>
          </a:p>
        </p:txBody>
      </p:sp>
      <p:sp>
        <p:nvSpPr>
          <p:cNvPr id="2051" name="文本占位符 2"/>
          <p:cNvSpPr>
            <a:spLocks noGrp="1"/>
          </p:cNvSpPr>
          <p:nvPr>
            <p:ph type="body"/>
          </p:nvPr>
        </p:nvSpPr>
        <p:spPr>
          <a:xfrm>
            <a:off x="628650" y="1825625"/>
            <a:ext cx="7886700" cy="4351338"/>
          </a:xfrm>
          <a:prstGeom prst="rect">
            <a:avLst/>
          </a:prstGeom>
          <a:noFill/>
          <a:ln w="9525">
            <a:noFill/>
          </a:ln>
        </p:spPr>
        <p:txBody>
          <a:bodyPr anchor="t"/>
          <a:p>
            <a:pPr lvl="0" indent="-228600"/>
            <a:r>
              <a:rPr lang="zh-CN" altLang="en-US"/>
              <a:t>单击此处编辑母版文本样式</a:t>
            </a:r>
            <a:endParaRPr lang="zh-CN" altLang="en-US"/>
          </a:p>
          <a:p>
            <a:pPr lvl="1" indent="-228600"/>
            <a:r>
              <a:rPr lang="zh-CN" altLang="en-US"/>
              <a:t>第二级</a:t>
            </a:r>
            <a:endParaRPr lang="zh-CN" altLang="en-US"/>
          </a:p>
          <a:p>
            <a:pPr lvl="2" indent="0"/>
            <a:r>
              <a:rPr lang="zh-CN" altLang="en-US"/>
              <a:t>第三级</a:t>
            </a:r>
            <a:endParaRPr lang="zh-CN" altLang="en-US"/>
          </a:p>
          <a:p>
            <a:pPr lvl="3" indent="1905"/>
            <a:r>
              <a:rPr lang="zh-CN" altLang="en-US"/>
              <a:t>第四级</a:t>
            </a:r>
            <a:endParaRPr lang="zh-CN" altLang="en-US"/>
          </a:p>
          <a:p>
            <a:pPr lvl="4" indent="0"/>
            <a:r>
              <a:rPr lang="zh-CN" altLang="en-US"/>
              <a:t>第五级</a:t>
            </a:r>
            <a:endParaRPr lang="zh-CN" altLang="en-US"/>
          </a:p>
        </p:txBody>
      </p:sp>
      <p:sp>
        <p:nvSpPr>
          <p:cNvPr id="2052" name="日期占位符 2"/>
          <p:cNvSpPr>
            <a:spLocks noGrp="1"/>
          </p:cNvSpPr>
          <p:nvPr>
            <p:ph type="dt" sz="half"/>
          </p:nvPr>
        </p:nvSpPr>
        <p:spPr>
          <a:xfrm>
            <a:off x="838200" y="6356350"/>
            <a:ext cx="2743200" cy="365125"/>
          </a:xfrm>
          <a:prstGeom prst="rect">
            <a:avLst/>
          </a:prstGeom>
          <a:noFill/>
          <a:ln w="9525">
            <a:noFill/>
          </a:ln>
        </p:spPr>
        <p:txBody>
          <a:bodyPr anchor="ctr"/>
          <a:lstStyle>
            <a:lvl1pPr>
              <a:defRPr sz="1200">
                <a:solidFill>
                  <a:srgbClr val="898989"/>
                </a:solidFill>
                <a:latin typeface="Calibri" panose="020F0502020204030204" charset="-122"/>
                <a:ea typeface="宋体" panose="02010600030101010101" pitchFamily="2" charset="-122"/>
              </a:defRPr>
            </a:lvl1pPr>
          </a:lstStyle>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2053" name="页脚占位符 3"/>
          <p:cNvSpPr>
            <a:spLocks noGrp="1"/>
          </p:cNvSpPr>
          <p:nvPr>
            <p:ph type="ftr" sz="quarter"/>
          </p:nvPr>
        </p:nvSpPr>
        <p:spPr>
          <a:xfrm>
            <a:off x="4038600" y="6356350"/>
            <a:ext cx="4114800" cy="365125"/>
          </a:xfrm>
          <a:prstGeom prst="rect">
            <a:avLst/>
          </a:prstGeom>
          <a:noFill/>
          <a:ln w="9525">
            <a:noFill/>
          </a:ln>
        </p:spPr>
        <p:txBody>
          <a:bodyPr anchor="ctr"/>
          <a:lstStyle>
            <a:lvl1pPr algn="ctr">
              <a:defRPr sz="1200">
                <a:solidFill>
                  <a:srgbClr val="898989"/>
                </a:solidFill>
                <a:latin typeface="Calibri" panose="020F0502020204030204" charset="-122"/>
                <a:ea typeface="宋体" panose="02010600030101010101" pitchFamily="2" charset="-122"/>
              </a:defRPr>
            </a:lvl1pPr>
          </a:lstStyle>
          <a:p>
            <a:pPr lvl="0" fontAlgn="base">
              <a:buClr>
                <a:srgbClr val="000000"/>
              </a:buClr>
            </a:pPr>
            <a:endParaRPr lang="zh-CN" altLang="en-US" strike="noStrike" noProof="1" dirty="0">
              <a:sym typeface="Calibri" panose="020F0502020204030204" charset="-122"/>
            </a:endParaRPr>
          </a:p>
        </p:txBody>
      </p:sp>
      <p:sp>
        <p:nvSpPr>
          <p:cNvPr id="2054" name="灯片编号占位符 4"/>
          <p:cNvSpPr>
            <a:spLocks noGrp="1"/>
          </p:cNvSpPr>
          <p:nvPr>
            <p:ph type="sldNum" sz="quarter"/>
          </p:nvPr>
        </p:nvSpPr>
        <p:spPr>
          <a:xfrm>
            <a:off x="8610600" y="6356350"/>
            <a:ext cx="2743200" cy="365125"/>
          </a:xfrm>
          <a:prstGeom prst="rect">
            <a:avLst/>
          </a:prstGeom>
          <a:noFill/>
          <a:ln w="9525">
            <a:noFill/>
          </a:ln>
        </p:spPr>
        <p:txBody>
          <a:bodyPr anchor="ctr"/>
          <a:lstStyle>
            <a:lvl1pPr algn="r">
              <a:defRPr sz="1200">
                <a:solidFill>
                  <a:srgbClr val="898989"/>
                </a:solidFill>
                <a:latin typeface="Calibri" panose="020F0502020204030204" charset="-122"/>
                <a:ea typeface="宋体" panose="02010600030101010101" pitchFamily="2" charset="-122"/>
              </a:defRPr>
            </a:lvl1pPr>
          </a:lstStyle>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marL="0" lvl="0" indent="0" algn="l" defTabSz="914400" eaLnBrk="0" fontAlgn="base" latinLnBrk="1" hangingPunct="0">
        <a:lnSpc>
          <a:spcPct val="90000"/>
        </a:lnSpc>
        <a:spcBef>
          <a:spcPct val="0"/>
        </a:spcBef>
        <a:spcAft>
          <a:spcPct val="0"/>
        </a:spcAft>
        <a:buClr>
          <a:srgbClr val="000000"/>
        </a:buClr>
        <a:buNone/>
        <a:defRPr kern="1200">
          <a:latin typeface="+mj-lt"/>
          <a:ea typeface="+mj-ea"/>
          <a:cs typeface="+mj-cs"/>
        </a:defRPr>
      </a:lvl1pPr>
    </p:titleStyle>
    <p:bodyStyle>
      <a:lvl1pPr marL="228600" lvl="0" indent="-228600" algn="l" defTabSz="914400" eaLnBrk="0" fontAlgn="base" latinLnBrk="1" hangingPunct="0">
        <a:lnSpc>
          <a:spcPct val="90000"/>
        </a:lnSpc>
        <a:spcBef>
          <a:spcPts val="1000"/>
        </a:spcBef>
        <a:spcAft>
          <a:spcPct val="0"/>
        </a:spcAft>
        <a:buFont typeface="Arial" panose="020B0604020202020204" charset="-122"/>
        <a:buChar char="•"/>
        <a:defRPr sz="3200" b="0" i="0" kern="1200">
          <a:latin typeface="+mn-lt"/>
          <a:ea typeface="+mn-ea"/>
          <a:cs typeface="+mn-cs"/>
        </a:defRPr>
      </a:lvl1pPr>
      <a:lvl2pPr marL="914400" lvl="1" indent="-228600" algn="l" defTabSz="0" eaLnBrk="0" fontAlgn="base" latinLnBrk="1" hangingPunct="0">
        <a:lnSpc>
          <a:spcPts val="396800"/>
        </a:lnSpc>
        <a:spcBef>
          <a:spcPct val="0"/>
        </a:spcBef>
        <a:spcAft>
          <a:spcPct val="576000"/>
        </a:spcAft>
        <a:buFont typeface="Arial" panose="020B0604020202020204" charset="-122"/>
        <a:buNone/>
        <a:defRPr sz="3200" b="0" i="0" kern="1200">
          <a:latin typeface="+mn-lt"/>
          <a:ea typeface="+mn-ea"/>
          <a:cs typeface="+mn-cs"/>
        </a:defRPr>
      </a:lvl2pPr>
      <a:lvl3pPr marL="914400" lvl="2" indent="914400" algn="l" defTabSz="0" eaLnBrk="0" fontAlgn="base" latinLnBrk="1" hangingPunct="0">
        <a:lnSpc>
          <a:spcPts val="396800"/>
        </a:lnSpc>
        <a:spcBef>
          <a:spcPct val="0"/>
        </a:spcBef>
        <a:spcAft>
          <a:spcPct val="576000"/>
        </a:spcAft>
        <a:buFont typeface="Arial" panose="020B0604020202020204" charset="-122"/>
        <a:buNone/>
        <a:defRPr sz="3200" b="0" i="0" kern="1200">
          <a:latin typeface="+mn-lt"/>
          <a:ea typeface="+mn-ea"/>
          <a:cs typeface="+mn-cs"/>
        </a:defRPr>
      </a:lvl3pPr>
      <a:lvl4pPr marL="1371600" lvl="3" indent="1905" algn="l" defTabSz="0" eaLnBrk="0" fontAlgn="base" latinLnBrk="1" hangingPunct="0">
        <a:lnSpc>
          <a:spcPts val="396800"/>
        </a:lnSpc>
        <a:spcBef>
          <a:spcPct val="0"/>
        </a:spcBef>
        <a:spcAft>
          <a:spcPct val="576000"/>
        </a:spcAft>
        <a:buFont typeface="Arial" panose="020B0604020202020204" charset="-122"/>
        <a:buNone/>
        <a:defRPr sz="2000" b="0" i="0" kern="1200">
          <a:latin typeface="+mn-lt"/>
          <a:ea typeface="+mn-ea"/>
          <a:cs typeface="+mn-cs"/>
        </a:defRPr>
      </a:lvl4pPr>
      <a:lvl5pPr marL="1828800" lvl="4" indent="0" algn="l" defTabSz="0" eaLnBrk="0" fontAlgn="base" latinLnBrk="1" hangingPunct="0">
        <a:lnSpc>
          <a:spcPts val="396800"/>
        </a:lnSpc>
        <a:spcBef>
          <a:spcPct val="0"/>
        </a:spcBef>
        <a:spcAft>
          <a:spcPct val="576000"/>
        </a:spcAft>
        <a:buFont typeface="Arial" panose="020B0604020202020204" charset="-122"/>
        <a:buNone/>
        <a:defRPr sz="2000" b="0" i="0" kern="1200">
          <a:latin typeface="+mn-lt"/>
          <a:ea typeface="+mn-ea"/>
          <a:cs typeface="+mn-cs"/>
        </a:defRPr>
      </a:lvl5pPr>
      <a:lvl6pPr marL="2514600" lvl="5" indent="-228600" algn="l" defTabSz="0" eaLnBrk="0" fontAlgn="base" latinLnBrk="1" hangingPunct="0">
        <a:lnSpc>
          <a:spcPts val="396800"/>
        </a:lnSpc>
        <a:spcBef>
          <a:spcPct val="0"/>
        </a:spcBef>
        <a:spcAft>
          <a:spcPct val="576000"/>
        </a:spcAft>
        <a:buClr>
          <a:schemeClr val="folHlink"/>
        </a:buClr>
        <a:buFont typeface="Arial" panose="020B0604020202020204" charset="-122"/>
        <a:buNone/>
        <a:defRPr sz="2000" b="0" i="0" kern="1200">
          <a:latin typeface="+mn-lt"/>
          <a:ea typeface="+mn-ea"/>
          <a:cs typeface="+mn-cs"/>
        </a:defRPr>
      </a:lvl6pPr>
      <a:lvl7pPr marL="2971800" lvl="6" indent="-228600" algn="l" defTabSz="0" eaLnBrk="0" fontAlgn="base" latinLnBrk="1" hangingPunct="0">
        <a:lnSpc>
          <a:spcPts val="396800"/>
        </a:lnSpc>
        <a:spcBef>
          <a:spcPct val="0"/>
        </a:spcBef>
        <a:spcAft>
          <a:spcPct val="576000"/>
        </a:spcAft>
        <a:buClr>
          <a:schemeClr val="folHlink"/>
        </a:buClr>
        <a:buFont typeface="Arial" panose="020B0604020202020204" charset="-122"/>
        <a:buNone/>
        <a:defRPr sz="2000" b="0" i="0" kern="1200">
          <a:latin typeface="+mn-lt"/>
          <a:ea typeface="+mn-ea"/>
          <a:cs typeface="+mn-cs"/>
        </a:defRPr>
      </a:lvl7pPr>
      <a:lvl8pPr marL="3429000" lvl="7" indent="-228600" algn="l" defTabSz="0" eaLnBrk="0" fontAlgn="base" latinLnBrk="1" hangingPunct="0">
        <a:lnSpc>
          <a:spcPts val="396800"/>
        </a:lnSpc>
        <a:spcBef>
          <a:spcPct val="0"/>
        </a:spcBef>
        <a:spcAft>
          <a:spcPct val="576000"/>
        </a:spcAft>
        <a:buClr>
          <a:schemeClr val="folHlink"/>
        </a:buClr>
        <a:buFont typeface="Arial" panose="020B0604020202020204" charset="-122"/>
        <a:buNone/>
        <a:defRPr sz="2000" b="0" i="0" kern="1200">
          <a:latin typeface="+mn-lt"/>
          <a:ea typeface="+mn-ea"/>
          <a:cs typeface="+mn-cs"/>
        </a:defRPr>
      </a:lvl8pPr>
      <a:lvl9pPr marL="3886200" lvl="8" indent="-228600" algn="l" defTabSz="0" eaLnBrk="0" fontAlgn="base" latinLnBrk="1" hangingPunct="0">
        <a:lnSpc>
          <a:spcPts val="396800"/>
        </a:lnSpc>
        <a:spcBef>
          <a:spcPct val="0"/>
        </a:spcBef>
        <a:spcAft>
          <a:spcPct val="576000"/>
        </a:spcAft>
        <a:buClr>
          <a:schemeClr val="folHlink"/>
        </a:buClr>
        <a:buFont typeface="Arial" panose="020B0604020202020204" charset="-122"/>
        <a:buNone/>
        <a:defRPr sz="2000" b="0" i="0" kern="1200">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标题占位符 1"/>
          <p:cNvSpPr>
            <a:spLocks noGrp="1"/>
          </p:cNvSpPr>
          <p:nvPr>
            <p:ph type="title"/>
          </p:nvPr>
        </p:nvSpPr>
        <p:spPr>
          <a:xfrm>
            <a:off x="628650" y="365125"/>
            <a:ext cx="7886700" cy="1325563"/>
          </a:xfrm>
          <a:prstGeom prst="rect">
            <a:avLst/>
          </a:prstGeom>
          <a:noFill/>
          <a:ln w="9525">
            <a:noFill/>
          </a:ln>
        </p:spPr>
        <p:txBody>
          <a:bodyPr anchor="ctr"/>
          <a:p>
            <a:pPr lvl="0" indent="0"/>
            <a:r>
              <a:rPr lang="zh-CN" altLang="en-US"/>
              <a:t>单击此处编辑母版标题样式</a:t>
            </a:r>
            <a:endParaRPr lang="zh-CN" altLang="en-US"/>
          </a:p>
        </p:txBody>
      </p:sp>
      <p:sp>
        <p:nvSpPr>
          <p:cNvPr id="3075" name="文本占位符 2"/>
          <p:cNvSpPr>
            <a:spLocks noGrp="1"/>
          </p:cNvSpPr>
          <p:nvPr>
            <p:ph type="body"/>
          </p:nvPr>
        </p:nvSpPr>
        <p:spPr>
          <a:xfrm>
            <a:off x="628650" y="1825625"/>
            <a:ext cx="7886700" cy="4351338"/>
          </a:xfrm>
          <a:prstGeom prst="rect">
            <a:avLst/>
          </a:prstGeom>
          <a:noFill/>
          <a:ln w="9525">
            <a:noFill/>
          </a:ln>
        </p:spPr>
        <p:txBody>
          <a:bodyPr anchor="t"/>
          <a:p>
            <a:pPr lvl="0" indent="-228600"/>
            <a:r>
              <a:rPr lang="zh-CN" altLang="en-US"/>
              <a:t>单击此处编辑母版文本样式</a:t>
            </a:r>
            <a:endParaRPr lang="zh-CN" altLang="en-US"/>
          </a:p>
          <a:p>
            <a:pPr lvl="1" indent="-228600"/>
            <a:r>
              <a:rPr lang="zh-CN" altLang="en-US"/>
              <a:t>第二级</a:t>
            </a:r>
            <a:endParaRPr lang="zh-CN" altLang="en-US"/>
          </a:p>
          <a:p>
            <a:pPr lvl="2" indent="0"/>
            <a:r>
              <a:rPr lang="zh-CN" altLang="en-US"/>
              <a:t>第三级</a:t>
            </a:r>
            <a:endParaRPr lang="zh-CN" altLang="en-US"/>
          </a:p>
          <a:p>
            <a:pPr lvl="3" indent="1905"/>
            <a:r>
              <a:rPr lang="zh-CN" altLang="en-US"/>
              <a:t>第四级</a:t>
            </a:r>
            <a:endParaRPr lang="zh-CN" altLang="en-US"/>
          </a:p>
          <a:p>
            <a:pPr lvl="4" indent="0"/>
            <a:r>
              <a:rPr lang="zh-CN" altLang="en-US"/>
              <a:t>第五级</a:t>
            </a:r>
            <a:endParaRPr lang="zh-CN" altLang="en-US"/>
          </a:p>
        </p:txBody>
      </p:sp>
      <p:sp>
        <p:nvSpPr>
          <p:cNvPr id="3076" name="日期占位符 2"/>
          <p:cNvSpPr>
            <a:spLocks noGrp="1"/>
          </p:cNvSpPr>
          <p:nvPr>
            <p:ph type="dt" sz="half"/>
          </p:nvPr>
        </p:nvSpPr>
        <p:spPr>
          <a:xfrm>
            <a:off x="838200" y="6356350"/>
            <a:ext cx="2743200" cy="365125"/>
          </a:xfrm>
          <a:prstGeom prst="rect">
            <a:avLst/>
          </a:prstGeom>
          <a:noFill/>
          <a:ln w="9525">
            <a:noFill/>
          </a:ln>
        </p:spPr>
        <p:txBody>
          <a:bodyPr anchor="ctr"/>
          <a:lstStyle>
            <a:lvl1pPr>
              <a:defRPr sz="1200">
                <a:solidFill>
                  <a:srgbClr val="898989"/>
                </a:solidFill>
                <a:latin typeface="Calibri" panose="020F0502020204030204" charset="-122"/>
                <a:ea typeface="宋体" panose="02010600030101010101" pitchFamily="2" charset="-122"/>
              </a:defRPr>
            </a:lvl1pPr>
          </a:lstStyle>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3077" name="页脚占位符 3"/>
          <p:cNvSpPr>
            <a:spLocks noGrp="1"/>
          </p:cNvSpPr>
          <p:nvPr>
            <p:ph type="ftr" sz="quarter"/>
          </p:nvPr>
        </p:nvSpPr>
        <p:spPr>
          <a:xfrm>
            <a:off x="4038600" y="6356350"/>
            <a:ext cx="4114800" cy="365125"/>
          </a:xfrm>
          <a:prstGeom prst="rect">
            <a:avLst/>
          </a:prstGeom>
          <a:noFill/>
          <a:ln w="9525">
            <a:noFill/>
          </a:ln>
        </p:spPr>
        <p:txBody>
          <a:bodyPr anchor="ctr"/>
          <a:lstStyle>
            <a:lvl1pPr algn="ctr">
              <a:defRPr sz="1200">
                <a:solidFill>
                  <a:srgbClr val="898989"/>
                </a:solidFill>
                <a:latin typeface="Calibri" panose="020F0502020204030204" charset="-122"/>
                <a:ea typeface="宋体" panose="02010600030101010101" pitchFamily="2" charset="-122"/>
              </a:defRPr>
            </a:lvl1pPr>
          </a:lstStyle>
          <a:p>
            <a:pPr lvl="0" fontAlgn="base">
              <a:buClr>
                <a:srgbClr val="000000"/>
              </a:buClr>
            </a:pPr>
            <a:endParaRPr lang="zh-CN" altLang="en-US" strike="noStrike" noProof="1" dirty="0">
              <a:sym typeface="Calibri" panose="020F0502020204030204" charset="-122"/>
            </a:endParaRPr>
          </a:p>
        </p:txBody>
      </p:sp>
      <p:sp>
        <p:nvSpPr>
          <p:cNvPr id="3078" name="灯片编号占位符 4"/>
          <p:cNvSpPr>
            <a:spLocks noGrp="1"/>
          </p:cNvSpPr>
          <p:nvPr>
            <p:ph type="sldNum" sz="quarter"/>
          </p:nvPr>
        </p:nvSpPr>
        <p:spPr>
          <a:xfrm>
            <a:off x="8610600" y="6356350"/>
            <a:ext cx="2743200" cy="365125"/>
          </a:xfrm>
          <a:prstGeom prst="rect">
            <a:avLst/>
          </a:prstGeom>
          <a:noFill/>
          <a:ln w="9525">
            <a:noFill/>
          </a:ln>
        </p:spPr>
        <p:txBody>
          <a:bodyPr anchor="ctr"/>
          <a:lstStyle>
            <a:lvl1pPr algn="r">
              <a:defRPr sz="1200">
                <a:solidFill>
                  <a:srgbClr val="898989"/>
                </a:solidFill>
                <a:latin typeface="Calibri" panose="020F0502020204030204" charset="-122"/>
                <a:ea typeface="宋体" panose="02010600030101010101" pitchFamily="2" charset="-122"/>
              </a:defRPr>
            </a:lvl1pPr>
          </a:lstStyle>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marL="0" lvl="0" indent="0" algn="l" defTabSz="914400" eaLnBrk="0" fontAlgn="base" latinLnBrk="1" hangingPunct="0">
        <a:lnSpc>
          <a:spcPct val="90000"/>
        </a:lnSpc>
        <a:spcBef>
          <a:spcPct val="0"/>
        </a:spcBef>
        <a:spcAft>
          <a:spcPct val="0"/>
        </a:spcAft>
        <a:buClr>
          <a:srgbClr val="000000"/>
        </a:buClr>
        <a:buNone/>
        <a:defRPr kern="1200">
          <a:latin typeface="+mj-lt"/>
          <a:ea typeface="+mj-ea"/>
          <a:cs typeface="+mj-cs"/>
        </a:defRPr>
      </a:lvl1pPr>
    </p:titleStyle>
    <p:bodyStyle>
      <a:lvl1pPr marL="228600" lvl="0" indent="-228600" algn="l" defTabSz="914400" eaLnBrk="0" fontAlgn="base" latinLnBrk="1" hangingPunct="0">
        <a:lnSpc>
          <a:spcPct val="90000"/>
        </a:lnSpc>
        <a:spcBef>
          <a:spcPts val="1000"/>
        </a:spcBef>
        <a:spcAft>
          <a:spcPct val="0"/>
        </a:spcAft>
        <a:buFont typeface="Arial" panose="020B0604020202020204" charset="-122"/>
        <a:buChar char="•"/>
        <a:defRPr sz="3200" b="0" i="0" kern="1200">
          <a:latin typeface="+mn-lt"/>
          <a:ea typeface="+mn-ea"/>
          <a:cs typeface="+mn-cs"/>
        </a:defRPr>
      </a:lvl1pPr>
      <a:lvl2pPr marL="914400" lvl="1" indent="-228600" algn="l" defTabSz="0" eaLnBrk="0" fontAlgn="base" latinLnBrk="1" hangingPunct="0">
        <a:lnSpc>
          <a:spcPts val="396800"/>
        </a:lnSpc>
        <a:spcBef>
          <a:spcPct val="0"/>
        </a:spcBef>
        <a:spcAft>
          <a:spcPct val="576000"/>
        </a:spcAft>
        <a:buFont typeface="Arial" panose="020B0604020202020204" charset="-122"/>
        <a:buNone/>
        <a:defRPr sz="3200" b="0" i="0" kern="1200">
          <a:latin typeface="+mn-lt"/>
          <a:ea typeface="+mn-ea"/>
          <a:cs typeface="+mn-cs"/>
        </a:defRPr>
      </a:lvl2pPr>
      <a:lvl3pPr marL="914400" lvl="2" indent="914400" algn="l" defTabSz="0" eaLnBrk="0" fontAlgn="base" latinLnBrk="1" hangingPunct="0">
        <a:lnSpc>
          <a:spcPts val="396800"/>
        </a:lnSpc>
        <a:spcBef>
          <a:spcPct val="0"/>
        </a:spcBef>
        <a:spcAft>
          <a:spcPct val="576000"/>
        </a:spcAft>
        <a:buFont typeface="Arial" panose="020B0604020202020204" charset="-122"/>
        <a:buNone/>
        <a:defRPr sz="3200" b="0" i="0" kern="1200">
          <a:latin typeface="+mn-lt"/>
          <a:ea typeface="+mn-ea"/>
          <a:cs typeface="+mn-cs"/>
        </a:defRPr>
      </a:lvl3pPr>
      <a:lvl4pPr marL="1371600" lvl="3" indent="1905" algn="l" defTabSz="0" eaLnBrk="0" fontAlgn="base" latinLnBrk="1" hangingPunct="0">
        <a:lnSpc>
          <a:spcPts val="396800"/>
        </a:lnSpc>
        <a:spcBef>
          <a:spcPct val="0"/>
        </a:spcBef>
        <a:spcAft>
          <a:spcPct val="576000"/>
        </a:spcAft>
        <a:buFont typeface="Arial" panose="020B0604020202020204" charset="-122"/>
        <a:buNone/>
        <a:defRPr sz="2000" b="0" i="0" kern="1200">
          <a:latin typeface="+mn-lt"/>
          <a:ea typeface="+mn-ea"/>
          <a:cs typeface="+mn-cs"/>
        </a:defRPr>
      </a:lvl4pPr>
      <a:lvl5pPr marL="1828800" lvl="4" indent="0" algn="l" defTabSz="0" eaLnBrk="0" fontAlgn="base" latinLnBrk="1" hangingPunct="0">
        <a:lnSpc>
          <a:spcPts val="396800"/>
        </a:lnSpc>
        <a:spcBef>
          <a:spcPct val="0"/>
        </a:spcBef>
        <a:spcAft>
          <a:spcPct val="576000"/>
        </a:spcAft>
        <a:buFont typeface="Arial" panose="020B0604020202020204" charset="-122"/>
        <a:buNone/>
        <a:defRPr sz="2000" b="0" i="0" kern="1200">
          <a:latin typeface="+mn-lt"/>
          <a:ea typeface="+mn-ea"/>
          <a:cs typeface="+mn-cs"/>
        </a:defRPr>
      </a:lvl5pPr>
      <a:lvl6pPr marL="2514600" lvl="5" indent="-228600" algn="l" defTabSz="0" eaLnBrk="0" fontAlgn="base" latinLnBrk="1" hangingPunct="0">
        <a:lnSpc>
          <a:spcPts val="396800"/>
        </a:lnSpc>
        <a:spcBef>
          <a:spcPct val="0"/>
        </a:spcBef>
        <a:spcAft>
          <a:spcPct val="576000"/>
        </a:spcAft>
        <a:buClr>
          <a:schemeClr val="folHlink"/>
        </a:buClr>
        <a:buFont typeface="Arial" panose="020B0604020202020204" charset="-122"/>
        <a:buNone/>
        <a:defRPr sz="2000" b="0" i="0" kern="1200">
          <a:latin typeface="+mn-lt"/>
          <a:ea typeface="+mn-ea"/>
          <a:cs typeface="+mn-cs"/>
        </a:defRPr>
      </a:lvl6pPr>
      <a:lvl7pPr marL="2971800" lvl="6" indent="-228600" algn="l" defTabSz="0" eaLnBrk="0" fontAlgn="base" latinLnBrk="1" hangingPunct="0">
        <a:lnSpc>
          <a:spcPts val="396800"/>
        </a:lnSpc>
        <a:spcBef>
          <a:spcPct val="0"/>
        </a:spcBef>
        <a:spcAft>
          <a:spcPct val="576000"/>
        </a:spcAft>
        <a:buClr>
          <a:schemeClr val="folHlink"/>
        </a:buClr>
        <a:buFont typeface="Arial" panose="020B0604020202020204" charset="-122"/>
        <a:buNone/>
        <a:defRPr sz="2000" b="0" i="0" kern="1200">
          <a:latin typeface="+mn-lt"/>
          <a:ea typeface="+mn-ea"/>
          <a:cs typeface="+mn-cs"/>
        </a:defRPr>
      </a:lvl7pPr>
      <a:lvl8pPr marL="3429000" lvl="7" indent="-228600" algn="l" defTabSz="0" eaLnBrk="0" fontAlgn="base" latinLnBrk="1" hangingPunct="0">
        <a:lnSpc>
          <a:spcPts val="396800"/>
        </a:lnSpc>
        <a:spcBef>
          <a:spcPct val="0"/>
        </a:spcBef>
        <a:spcAft>
          <a:spcPct val="576000"/>
        </a:spcAft>
        <a:buClr>
          <a:schemeClr val="folHlink"/>
        </a:buClr>
        <a:buFont typeface="Arial" panose="020B0604020202020204" charset="-122"/>
        <a:buNone/>
        <a:defRPr sz="2000" b="0" i="0" kern="1200">
          <a:latin typeface="+mn-lt"/>
          <a:ea typeface="+mn-ea"/>
          <a:cs typeface="+mn-cs"/>
        </a:defRPr>
      </a:lvl8pPr>
      <a:lvl9pPr marL="3886200" lvl="8" indent="-228600" algn="l" defTabSz="0" eaLnBrk="0" fontAlgn="base" latinLnBrk="1" hangingPunct="0">
        <a:lnSpc>
          <a:spcPts val="396800"/>
        </a:lnSpc>
        <a:spcBef>
          <a:spcPct val="0"/>
        </a:spcBef>
        <a:spcAft>
          <a:spcPct val="576000"/>
        </a:spcAft>
        <a:buClr>
          <a:schemeClr val="folHlink"/>
        </a:buClr>
        <a:buFont typeface="Arial" panose="020B0604020202020204" charset="-122"/>
        <a:buNone/>
        <a:defRPr sz="2000" b="0" i="0" kern="1200">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标题占位符 1"/>
          <p:cNvSpPr>
            <a:spLocks noGrp="1"/>
          </p:cNvSpPr>
          <p:nvPr>
            <p:ph type="title"/>
          </p:nvPr>
        </p:nvSpPr>
        <p:spPr>
          <a:xfrm>
            <a:off x="628650" y="365125"/>
            <a:ext cx="7886700" cy="1325563"/>
          </a:xfrm>
          <a:prstGeom prst="rect">
            <a:avLst/>
          </a:prstGeom>
          <a:noFill/>
          <a:ln w="9525">
            <a:noFill/>
          </a:ln>
        </p:spPr>
        <p:txBody>
          <a:bodyPr anchor="ctr"/>
          <a:p>
            <a:pPr lvl="0" indent="0"/>
            <a:r>
              <a:rPr lang="zh-CN" altLang="en-US"/>
              <a:t>单击此处编辑母版标题样式</a:t>
            </a:r>
            <a:endParaRPr lang="zh-CN" altLang="en-US"/>
          </a:p>
        </p:txBody>
      </p:sp>
      <p:sp>
        <p:nvSpPr>
          <p:cNvPr id="4099" name="文本占位符 2"/>
          <p:cNvSpPr>
            <a:spLocks noGrp="1"/>
          </p:cNvSpPr>
          <p:nvPr>
            <p:ph type="body"/>
          </p:nvPr>
        </p:nvSpPr>
        <p:spPr>
          <a:xfrm>
            <a:off x="628650" y="1825625"/>
            <a:ext cx="7886700" cy="4351338"/>
          </a:xfrm>
          <a:prstGeom prst="rect">
            <a:avLst/>
          </a:prstGeom>
          <a:noFill/>
          <a:ln w="9525">
            <a:noFill/>
          </a:ln>
        </p:spPr>
        <p:txBody>
          <a:bodyPr anchor="t"/>
          <a:p>
            <a:pPr lvl="0" indent="-228600"/>
            <a:r>
              <a:rPr lang="zh-CN" altLang="en-US"/>
              <a:t>单击此处编辑母版文本样式</a:t>
            </a:r>
            <a:endParaRPr lang="zh-CN" altLang="en-US"/>
          </a:p>
          <a:p>
            <a:pPr lvl="1" indent="-228600"/>
            <a:r>
              <a:rPr lang="zh-CN" altLang="en-US"/>
              <a:t>第二级</a:t>
            </a:r>
            <a:endParaRPr lang="zh-CN" altLang="en-US"/>
          </a:p>
          <a:p>
            <a:pPr lvl="2" indent="0"/>
            <a:r>
              <a:rPr lang="zh-CN" altLang="en-US"/>
              <a:t>第三级</a:t>
            </a:r>
            <a:endParaRPr lang="zh-CN" altLang="en-US"/>
          </a:p>
          <a:p>
            <a:pPr lvl="3" indent="1905"/>
            <a:r>
              <a:rPr lang="zh-CN" altLang="en-US"/>
              <a:t>第四级</a:t>
            </a:r>
            <a:endParaRPr lang="zh-CN" altLang="en-US"/>
          </a:p>
          <a:p>
            <a:pPr lvl="4" indent="0"/>
            <a:r>
              <a:rPr lang="zh-CN" altLang="en-US"/>
              <a:t>第五级</a:t>
            </a:r>
            <a:endParaRPr lang="zh-CN" altLang="en-US"/>
          </a:p>
        </p:txBody>
      </p:sp>
      <p:sp>
        <p:nvSpPr>
          <p:cNvPr id="4100" name="日期占位符 2"/>
          <p:cNvSpPr>
            <a:spLocks noGrp="1"/>
          </p:cNvSpPr>
          <p:nvPr>
            <p:ph type="dt" sz="half"/>
          </p:nvPr>
        </p:nvSpPr>
        <p:spPr>
          <a:xfrm>
            <a:off x="838200" y="6356350"/>
            <a:ext cx="2743200" cy="365125"/>
          </a:xfrm>
          <a:prstGeom prst="rect">
            <a:avLst/>
          </a:prstGeom>
          <a:noFill/>
          <a:ln w="9525">
            <a:noFill/>
          </a:ln>
        </p:spPr>
        <p:txBody>
          <a:bodyPr anchor="ctr"/>
          <a:lstStyle>
            <a:lvl1pPr>
              <a:defRPr sz="1200">
                <a:solidFill>
                  <a:srgbClr val="898989"/>
                </a:solidFill>
                <a:latin typeface="Calibri" panose="020F0502020204030204" charset="-122"/>
                <a:ea typeface="宋体" panose="02010600030101010101" pitchFamily="2" charset="-122"/>
              </a:defRPr>
            </a:lvl1pPr>
          </a:lstStyle>
          <a:p>
            <a:pPr lvl="0" fontAlgn="base">
              <a:buClr>
                <a:srgbClr val="000000"/>
              </a:buClr>
            </a:pPr>
            <a:fld id="{BB962C8B-B14F-4D97-AF65-F5344CB8AC3E}" type="datetime1">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
        <p:nvSpPr>
          <p:cNvPr id="4101" name="页脚占位符 3"/>
          <p:cNvSpPr>
            <a:spLocks noGrp="1"/>
          </p:cNvSpPr>
          <p:nvPr>
            <p:ph type="ftr" sz="quarter"/>
          </p:nvPr>
        </p:nvSpPr>
        <p:spPr>
          <a:xfrm>
            <a:off x="4038600" y="6356350"/>
            <a:ext cx="4114800" cy="365125"/>
          </a:xfrm>
          <a:prstGeom prst="rect">
            <a:avLst/>
          </a:prstGeom>
          <a:noFill/>
          <a:ln w="9525">
            <a:noFill/>
          </a:ln>
        </p:spPr>
        <p:txBody>
          <a:bodyPr anchor="ctr"/>
          <a:lstStyle>
            <a:lvl1pPr algn="ctr">
              <a:defRPr sz="1200">
                <a:solidFill>
                  <a:srgbClr val="898989"/>
                </a:solidFill>
                <a:latin typeface="Calibri" panose="020F0502020204030204" charset="-122"/>
                <a:ea typeface="宋体" panose="02010600030101010101" pitchFamily="2" charset="-122"/>
              </a:defRPr>
            </a:lvl1pPr>
          </a:lstStyle>
          <a:p>
            <a:pPr lvl="0" fontAlgn="base">
              <a:buClr>
                <a:srgbClr val="000000"/>
              </a:buClr>
            </a:pPr>
            <a:endParaRPr lang="zh-CN" altLang="en-US" strike="noStrike" noProof="1" dirty="0">
              <a:sym typeface="Calibri" panose="020F0502020204030204" charset="-122"/>
            </a:endParaRPr>
          </a:p>
        </p:txBody>
      </p:sp>
      <p:sp>
        <p:nvSpPr>
          <p:cNvPr id="4102" name="灯片编号占位符 4"/>
          <p:cNvSpPr>
            <a:spLocks noGrp="1"/>
          </p:cNvSpPr>
          <p:nvPr>
            <p:ph type="sldNum" sz="quarter"/>
          </p:nvPr>
        </p:nvSpPr>
        <p:spPr>
          <a:xfrm>
            <a:off x="8610600" y="6356350"/>
            <a:ext cx="2743200" cy="365125"/>
          </a:xfrm>
          <a:prstGeom prst="rect">
            <a:avLst/>
          </a:prstGeom>
          <a:noFill/>
          <a:ln w="9525">
            <a:noFill/>
          </a:ln>
        </p:spPr>
        <p:txBody>
          <a:bodyPr anchor="ctr"/>
          <a:lstStyle>
            <a:lvl1pPr algn="r">
              <a:defRPr sz="1200">
                <a:solidFill>
                  <a:srgbClr val="898989"/>
                </a:solidFill>
                <a:latin typeface="Calibri" panose="020F0502020204030204" charset="-122"/>
                <a:ea typeface="宋体" panose="02010600030101010101" pitchFamily="2" charset="-122"/>
              </a:defRPr>
            </a:lvl1pPr>
          </a:lstStyle>
          <a:p>
            <a:pPr lvl="0" fontAlgn="base">
              <a:buClr>
                <a:srgbClr val="000000"/>
              </a:buClr>
            </a:pPr>
            <a:fld id="{9A0DB2DC-4C9A-4742-B13C-FB6460FD3503}" type="slidenum">
              <a:rPr lang="zh-CN" altLang="en-US" strike="noStrike" noProof="1" dirty="0">
                <a:latin typeface="Calibri" panose="020F0502020204030204" charset="-122"/>
                <a:ea typeface="宋体" panose="02010600030101010101" pitchFamily="2" charset="-122"/>
                <a:cs typeface="+mn-ea"/>
                <a:sym typeface="Calibri" panose="020F0502020204030204" charset="-122"/>
              </a:rPr>
            </a:fld>
            <a:endParaRPr lang="zh-CN" altLang="en-US" strike="noStrike" noProof="1" dirty="0">
              <a:sym typeface="Calibri" panose="020F0502020204030204" charset="-122"/>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p:txStyles>
    <p:titleStyle>
      <a:lvl1pPr marL="0" lvl="0" indent="0" algn="l" defTabSz="914400" eaLnBrk="0" fontAlgn="base" latinLnBrk="1" hangingPunct="0">
        <a:lnSpc>
          <a:spcPct val="90000"/>
        </a:lnSpc>
        <a:spcBef>
          <a:spcPct val="0"/>
        </a:spcBef>
        <a:spcAft>
          <a:spcPct val="0"/>
        </a:spcAft>
        <a:buClr>
          <a:srgbClr val="000000"/>
        </a:buClr>
        <a:buNone/>
        <a:defRPr kern="1200">
          <a:latin typeface="+mj-lt"/>
          <a:ea typeface="+mj-ea"/>
          <a:cs typeface="+mj-cs"/>
        </a:defRPr>
      </a:lvl1pPr>
    </p:titleStyle>
    <p:bodyStyle>
      <a:lvl1pPr marL="228600" lvl="0" indent="-228600" algn="l" defTabSz="914400" eaLnBrk="0" fontAlgn="base" latinLnBrk="1" hangingPunct="0">
        <a:lnSpc>
          <a:spcPct val="90000"/>
        </a:lnSpc>
        <a:spcBef>
          <a:spcPts val="1000"/>
        </a:spcBef>
        <a:spcAft>
          <a:spcPct val="0"/>
        </a:spcAft>
        <a:buFont typeface="Arial" panose="020B0604020202020204" charset="-122"/>
        <a:buChar char="•"/>
        <a:defRPr sz="3200" b="0" i="0" kern="1200">
          <a:latin typeface="+mn-lt"/>
          <a:ea typeface="+mn-ea"/>
          <a:cs typeface="+mn-cs"/>
        </a:defRPr>
      </a:lvl1pPr>
      <a:lvl2pPr marL="914400" lvl="1" indent="-228600" algn="l" defTabSz="0" eaLnBrk="0" fontAlgn="base" latinLnBrk="1" hangingPunct="0">
        <a:lnSpc>
          <a:spcPts val="396800"/>
        </a:lnSpc>
        <a:spcBef>
          <a:spcPct val="0"/>
        </a:spcBef>
        <a:spcAft>
          <a:spcPct val="576000"/>
        </a:spcAft>
        <a:buFont typeface="Arial" panose="020B0604020202020204" charset="-122"/>
        <a:buNone/>
        <a:defRPr sz="3200" b="0" i="0" kern="1200">
          <a:latin typeface="+mn-lt"/>
          <a:ea typeface="+mn-ea"/>
          <a:cs typeface="+mn-cs"/>
        </a:defRPr>
      </a:lvl2pPr>
      <a:lvl3pPr marL="914400" lvl="2" indent="914400" algn="l" defTabSz="0" eaLnBrk="0" fontAlgn="base" latinLnBrk="1" hangingPunct="0">
        <a:lnSpc>
          <a:spcPts val="396800"/>
        </a:lnSpc>
        <a:spcBef>
          <a:spcPct val="0"/>
        </a:spcBef>
        <a:spcAft>
          <a:spcPct val="576000"/>
        </a:spcAft>
        <a:buFont typeface="Arial" panose="020B0604020202020204" charset="-122"/>
        <a:buNone/>
        <a:defRPr sz="3200" b="0" i="0" kern="1200">
          <a:latin typeface="+mn-lt"/>
          <a:ea typeface="+mn-ea"/>
          <a:cs typeface="+mn-cs"/>
        </a:defRPr>
      </a:lvl3pPr>
      <a:lvl4pPr marL="1371600" lvl="3" indent="1905" algn="l" defTabSz="0" eaLnBrk="0" fontAlgn="base" latinLnBrk="1" hangingPunct="0">
        <a:lnSpc>
          <a:spcPts val="396800"/>
        </a:lnSpc>
        <a:spcBef>
          <a:spcPct val="0"/>
        </a:spcBef>
        <a:spcAft>
          <a:spcPct val="576000"/>
        </a:spcAft>
        <a:buFont typeface="Arial" panose="020B0604020202020204" charset="-122"/>
        <a:buNone/>
        <a:defRPr sz="2000" b="0" i="0" kern="1200">
          <a:latin typeface="+mn-lt"/>
          <a:ea typeface="+mn-ea"/>
          <a:cs typeface="+mn-cs"/>
        </a:defRPr>
      </a:lvl4pPr>
      <a:lvl5pPr marL="1828800" lvl="4" indent="0" algn="l" defTabSz="0" eaLnBrk="0" fontAlgn="base" latinLnBrk="1" hangingPunct="0">
        <a:lnSpc>
          <a:spcPts val="396800"/>
        </a:lnSpc>
        <a:spcBef>
          <a:spcPct val="0"/>
        </a:spcBef>
        <a:spcAft>
          <a:spcPct val="576000"/>
        </a:spcAft>
        <a:buFont typeface="Arial" panose="020B0604020202020204" charset="-122"/>
        <a:buNone/>
        <a:defRPr sz="2000" b="0" i="0" kern="1200">
          <a:latin typeface="+mn-lt"/>
          <a:ea typeface="+mn-ea"/>
          <a:cs typeface="+mn-cs"/>
        </a:defRPr>
      </a:lvl5pPr>
      <a:lvl6pPr marL="2514600" lvl="5" indent="-228600" algn="l" defTabSz="0" eaLnBrk="0" fontAlgn="base" latinLnBrk="1" hangingPunct="0">
        <a:lnSpc>
          <a:spcPts val="396800"/>
        </a:lnSpc>
        <a:spcBef>
          <a:spcPct val="0"/>
        </a:spcBef>
        <a:spcAft>
          <a:spcPct val="576000"/>
        </a:spcAft>
        <a:buClr>
          <a:schemeClr val="folHlink"/>
        </a:buClr>
        <a:buFont typeface="Arial" panose="020B0604020202020204" charset="-122"/>
        <a:buNone/>
        <a:defRPr sz="2000" b="0" i="0" kern="1200">
          <a:latin typeface="+mn-lt"/>
          <a:ea typeface="+mn-ea"/>
          <a:cs typeface="+mn-cs"/>
        </a:defRPr>
      </a:lvl6pPr>
      <a:lvl7pPr marL="2971800" lvl="6" indent="-228600" algn="l" defTabSz="0" eaLnBrk="0" fontAlgn="base" latinLnBrk="1" hangingPunct="0">
        <a:lnSpc>
          <a:spcPts val="396800"/>
        </a:lnSpc>
        <a:spcBef>
          <a:spcPct val="0"/>
        </a:spcBef>
        <a:spcAft>
          <a:spcPct val="576000"/>
        </a:spcAft>
        <a:buClr>
          <a:schemeClr val="folHlink"/>
        </a:buClr>
        <a:buFont typeface="Arial" panose="020B0604020202020204" charset="-122"/>
        <a:buNone/>
        <a:defRPr sz="2000" b="0" i="0" kern="1200">
          <a:latin typeface="+mn-lt"/>
          <a:ea typeface="+mn-ea"/>
          <a:cs typeface="+mn-cs"/>
        </a:defRPr>
      </a:lvl7pPr>
      <a:lvl8pPr marL="3429000" lvl="7" indent="-228600" algn="l" defTabSz="0" eaLnBrk="0" fontAlgn="base" latinLnBrk="1" hangingPunct="0">
        <a:lnSpc>
          <a:spcPts val="396800"/>
        </a:lnSpc>
        <a:spcBef>
          <a:spcPct val="0"/>
        </a:spcBef>
        <a:spcAft>
          <a:spcPct val="576000"/>
        </a:spcAft>
        <a:buClr>
          <a:schemeClr val="folHlink"/>
        </a:buClr>
        <a:buFont typeface="Arial" panose="020B0604020202020204" charset="-122"/>
        <a:buNone/>
        <a:defRPr sz="2000" b="0" i="0" kern="1200">
          <a:latin typeface="+mn-lt"/>
          <a:ea typeface="+mn-ea"/>
          <a:cs typeface="+mn-cs"/>
        </a:defRPr>
      </a:lvl8pPr>
      <a:lvl9pPr marL="3886200" lvl="8" indent="-228600" algn="l" defTabSz="0" eaLnBrk="0" fontAlgn="base" latinLnBrk="1" hangingPunct="0">
        <a:lnSpc>
          <a:spcPts val="396800"/>
        </a:lnSpc>
        <a:spcBef>
          <a:spcPct val="0"/>
        </a:spcBef>
        <a:spcAft>
          <a:spcPct val="576000"/>
        </a:spcAft>
        <a:buClr>
          <a:schemeClr val="folHlink"/>
        </a:buClr>
        <a:buFont typeface="Arial" panose="020B0604020202020204" charset="-122"/>
        <a:buNone/>
        <a:defRPr sz="2000" b="0" i="0" kern="1200">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7.xml"/><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1.xml"/><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2.xml"/><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矩形 4"/>
          <p:cNvSpPr/>
          <p:nvPr/>
        </p:nvSpPr>
        <p:spPr>
          <a:xfrm>
            <a:off x="60325" y="6508750"/>
            <a:ext cx="5595938"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sp>
        <p:nvSpPr>
          <p:cNvPr id="6146" name="矩形 5"/>
          <p:cNvSpPr/>
          <p:nvPr/>
        </p:nvSpPr>
        <p:spPr>
          <a:xfrm rot="10800000">
            <a:off x="1408113" y="1060450"/>
            <a:ext cx="7659687"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pic>
        <p:nvPicPr>
          <p:cNvPr id="6147" name="图片 6" descr="logo"/>
          <p:cNvPicPr>
            <a:picLocks noChangeAspect="1"/>
          </p:cNvPicPr>
          <p:nvPr/>
        </p:nvPicPr>
        <p:blipFill>
          <a:blip r:embed="rId1"/>
          <a:stretch>
            <a:fillRect/>
          </a:stretch>
        </p:blipFill>
        <p:spPr>
          <a:xfrm>
            <a:off x="168275" y="168275"/>
            <a:ext cx="1030288" cy="990600"/>
          </a:xfrm>
          <a:prstGeom prst="rect">
            <a:avLst/>
          </a:prstGeom>
          <a:noFill/>
          <a:ln w="9525">
            <a:noFill/>
          </a:ln>
        </p:spPr>
      </p:pic>
      <p:pic>
        <p:nvPicPr>
          <p:cNvPr id="6148" name="图片 9220" descr="11111111"/>
          <p:cNvPicPr>
            <a:picLocks noChangeAspect="1"/>
          </p:cNvPicPr>
          <p:nvPr/>
        </p:nvPicPr>
        <p:blipFill>
          <a:blip r:embed="rId2"/>
          <a:stretch>
            <a:fillRect/>
          </a:stretch>
        </p:blipFill>
        <p:spPr>
          <a:xfrm>
            <a:off x="6203950" y="6343650"/>
            <a:ext cx="2533650" cy="390525"/>
          </a:xfrm>
          <a:prstGeom prst="rect">
            <a:avLst/>
          </a:prstGeom>
          <a:noFill/>
          <a:ln w="9525">
            <a:noFill/>
          </a:ln>
        </p:spPr>
      </p:pic>
      <p:pic>
        <p:nvPicPr>
          <p:cNvPr id="6149" name="Picture 2"/>
          <p:cNvPicPr>
            <a:picLocks noChangeAspect="1"/>
          </p:cNvPicPr>
          <p:nvPr/>
        </p:nvPicPr>
        <p:blipFill>
          <a:blip r:embed="rId3"/>
          <a:srcRect l="3809"/>
          <a:stretch>
            <a:fillRect/>
          </a:stretch>
        </p:blipFill>
        <p:spPr>
          <a:xfrm>
            <a:off x="0" y="1536700"/>
            <a:ext cx="4133850" cy="4838700"/>
          </a:xfrm>
          <a:prstGeom prst="rect">
            <a:avLst/>
          </a:prstGeom>
          <a:noFill/>
          <a:ln w="9525">
            <a:noFill/>
          </a:ln>
        </p:spPr>
      </p:pic>
      <p:sp>
        <p:nvSpPr>
          <p:cNvPr id="6150" name="TextBox 29"/>
          <p:cNvSpPr/>
          <p:nvPr/>
        </p:nvSpPr>
        <p:spPr>
          <a:xfrm>
            <a:off x="4211638" y="2066925"/>
            <a:ext cx="4573587" cy="461963"/>
          </a:xfrm>
          <a:prstGeom prst="rect">
            <a:avLst/>
          </a:prstGeom>
          <a:noFill/>
          <a:ln w="9525">
            <a:noFill/>
          </a:ln>
        </p:spPr>
        <p:txBody>
          <a:bodyPr anchor="t">
            <a:spAutoFit/>
          </a:bodyPr>
          <a:p>
            <a:r>
              <a:rPr lang="zh-CN" altLang="en-US" sz="2400" b="1" dirty="0">
                <a:solidFill>
                  <a:srgbClr val="000000"/>
                </a:solidFill>
                <a:latin typeface="Arial" panose="020B0604020202020204" charset="-122"/>
                <a:ea typeface="微软雅黑" panose="020B0503020204020204" charset="-122"/>
                <a:sym typeface="Arial" panose="020B0604020202020204" charset="-122"/>
              </a:rPr>
              <a:t>目录</a:t>
            </a:r>
            <a:endParaRPr lang="zh-CN" altLang="en-US" sz="2400" b="1" dirty="0">
              <a:solidFill>
                <a:srgbClr val="000000"/>
              </a:solidFill>
              <a:latin typeface="Arial" panose="020B0604020202020204" charset="-122"/>
              <a:ea typeface="微软雅黑" panose="020B0503020204020204" charset="-122"/>
              <a:sym typeface="Arial" panose="020B0604020202020204" charset="-122"/>
            </a:endParaRPr>
          </a:p>
        </p:txBody>
      </p:sp>
      <p:sp>
        <p:nvSpPr>
          <p:cNvPr id="6151" name="直线连接符 8"/>
          <p:cNvSpPr/>
          <p:nvPr/>
        </p:nvSpPr>
        <p:spPr>
          <a:xfrm>
            <a:off x="4335463" y="2571750"/>
            <a:ext cx="4432300" cy="0"/>
          </a:xfrm>
          <a:prstGeom prst="line">
            <a:avLst/>
          </a:prstGeom>
          <a:ln w="19050" cap="flat" cmpd="sng">
            <a:solidFill>
              <a:srgbClr val="3E0000"/>
            </a:solidFill>
            <a:prstDash val="solid"/>
            <a:miter/>
            <a:headEnd type="none" w="med" len="med"/>
            <a:tailEnd type="none" w="med" len="med"/>
          </a:ln>
        </p:spPr>
        <p:txBody>
          <a:bodyPr anchor="t"/>
          <a:p>
            <a:endParaRPr lang="zh-CN" altLang="en-US" dirty="0">
              <a:solidFill>
                <a:srgbClr val="000000"/>
              </a:solidFill>
              <a:latin typeface="Arial" panose="020B0604020202020204" charset="-122"/>
              <a:ea typeface="宋体" panose="02010600030101010101" pitchFamily="2" charset="-122"/>
              <a:sym typeface="Arial" panose="020B0604020202020204" charset="-122"/>
            </a:endParaRPr>
          </a:p>
        </p:txBody>
      </p:sp>
      <p:sp>
        <p:nvSpPr>
          <p:cNvPr id="6152" name="文本框 1"/>
          <p:cNvSpPr/>
          <p:nvPr/>
        </p:nvSpPr>
        <p:spPr>
          <a:xfrm>
            <a:off x="5095875" y="3990658"/>
            <a:ext cx="3689350" cy="573087"/>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不锈钢期货交割流程</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6153" name="矩形 4"/>
          <p:cNvSpPr/>
          <p:nvPr/>
        </p:nvSpPr>
        <p:spPr>
          <a:xfrm>
            <a:off x="4335463" y="2921000"/>
            <a:ext cx="582612" cy="574675"/>
          </a:xfrm>
          <a:prstGeom prst="rect">
            <a:avLst/>
          </a:prstGeom>
          <a:solidFill>
            <a:srgbClr val="C00000"/>
          </a:solidFill>
          <a:ln w="9525">
            <a:noFill/>
          </a:ln>
        </p:spPr>
        <p:txBody>
          <a:bodyPr anchor="ctr"/>
          <a:p>
            <a:pPr algn="ctr"/>
            <a:r>
              <a:rPr lang="en-US" altLang="zh-CN" b="1" i="1" dirty="0">
                <a:solidFill>
                  <a:srgbClr val="FFFFFF"/>
                </a:solidFill>
                <a:latin typeface="Arial" panose="020B0604020202020204" charset="-122"/>
                <a:ea typeface="微软雅黑" panose="020B0503020204020204" charset="-122"/>
                <a:sym typeface="Arial" panose="020B0604020202020204" charset="-122"/>
              </a:rPr>
              <a:t>1</a:t>
            </a:r>
            <a:endParaRPr lang="zh-CN" altLang="en-US" b="1" i="1" dirty="0">
              <a:solidFill>
                <a:srgbClr val="FFFFFF"/>
              </a:solidFill>
              <a:latin typeface="Arial" panose="020B0604020202020204" charset="-122"/>
              <a:ea typeface="微软雅黑" panose="020B0503020204020204" charset="-122"/>
              <a:sym typeface="Arial" panose="020B0604020202020204" charset="-122"/>
            </a:endParaRPr>
          </a:p>
        </p:txBody>
      </p:sp>
      <p:sp>
        <p:nvSpPr>
          <p:cNvPr id="6154" name="文本框 1"/>
          <p:cNvSpPr/>
          <p:nvPr/>
        </p:nvSpPr>
        <p:spPr>
          <a:xfrm>
            <a:off x="5095875" y="5057458"/>
            <a:ext cx="3689350" cy="573087"/>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交割注意事项</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6155" name="矩形 4"/>
          <p:cNvSpPr/>
          <p:nvPr/>
        </p:nvSpPr>
        <p:spPr>
          <a:xfrm>
            <a:off x="4335463" y="3989070"/>
            <a:ext cx="582612" cy="574675"/>
          </a:xfrm>
          <a:prstGeom prst="rect">
            <a:avLst/>
          </a:prstGeom>
          <a:solidFill>
            <a:srgbClr val="C00000"/>
          </a:solidFill>
          <a:ln w="9525">
            <a:noFill/>
          </a:ln>
        </p:spPr>
        <p:txBody>
          <a:bodyPr wrap="square" anchor="ctr"/>
          <a:p>
            <a:pPr algn="ctr"/>
            <a:r>
              <a:rPr lang="zh-CN" altLang="en-US" b="1" i="1" dirty="0">
                <a:solidFill>
                  <a:srgbClr val="FFFFFF"/>
                </a:solidFill>
                <a:latin typeface="Arial" panose="020B0604020202020204" charset="-122"/>
                <a:ea typeface="微软雅黑" panose="020B0503020204020204" charset="-122"/>
                <a:sym typeface="Arial" panose="020B0604020202020204" charset="-122"/>
              </a:rPr>
              <a:t>2</a:t>
            </a:r>
            <a:endParaRPr lang="zh-CN" altLang="en-US" b="1" i="1" dirty="0">
              <a:solidFill>
                <a:srgbClr val="FFFFFF"/>
              </a:solidFill>
              <a:latin typeface="Arial" panose="020B0604020202020204" charset="-122"/>
              <a:ea typeface="微软雅黑" panose="020B0503020204020204" charset="-122"/>
              <a:sym typeface="Arial" panose="020B0604020202020204" charset="-122"/>
            </a:endParaRPr>
          </a:p>
        </p:txBody>
      </p:sp>
      <p:sp>
        <p:nvSpPr>
          <p:cNvPr id="6158" name="日期占位符 1"/>
          <p:cNvSpPr/>
          <p:nvPr>
            <p:ph type="dt" sz="half" idx="10"/>
          </p:nvPr>
        </p:nvSpPr>
        <p:spPr/>
        <p:txBody>
          <a:bodyPr anchor="ctr"/>
          <a:lst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stStyle>
          <a:p>
            <a:pPr lvl="0" indent="0"/>
            <a:fld id="{BB962C8B-B14F-4D97-AF65-F5344CB8AC3E}" type="datetime1">
              <a:rPr lang="zh-CN" altLang="en-US" sz="1200" dirty="0">
                <a:solidFill>
                  <a:srgbClr val="898989"/>
                </a:solidFill>
              </a:rPr>
            </a:fld>
            <a:endParaRPr lang="zh-CN" altLang="en-US" sz="1200" dirty="0">
              <a:solidFill>
                <a:srgbClr val="898989"/>
              </a:solidFill>
            </a:endParaRPr>
          </a:p>
        </p:txBody>
      </p:sp>
      <p:sp>
        <p:nvSpPr>
          <p:cNvPr id="6159" name="标题 1"/>
          <p:cNvSpPr/>
          <p:nvPr/>
        </p:nvSpPr>
        <p:spPr>
          <a:xfrm>
            <a:off x="1395413" y="604838"/>
            <a:ext cx="7672387" cy="504825"/>
          </a:xfrm>
          <a:prstGeom prst="rect">
            <a:avLst/>
          </a:prstGeom>
          <a:noFill/>
          <a:ln w="9525">
            <a:noFill/>
          </a:ln>
        </p:spPr>
        <p:txBody>
          <a:bodyPr lIns="35865" rIns="0" anchor="b"/>
          <a:p>
            <a:pPr marL="342900" indent="-342900"/>
            <a:r>
              <a:rPr lang="zh-CN" altLang="en-US" sz="2000" i="1" dirty="0">
                <a:solidFill>
                  <a:srgbClr val="000000"/>
                </a:solidFill>
                <a:latin typeface="微软雅黑" panose="020B0503020204020204" charset="-122"/>
                <a:ea typeface="微软雅黑" panose="020B0503020204020204" charset="-122"/>
                <a:sym typeface="微软雅黑" panose="020B0503020204020204" charset="-122"/>
              </a:rPr>
              <a:t>五矿无锡物流园</a:t>
            </a:r>
            <a:endParaRPr lang="zh-CN" altLang="en-US" sz="2000" i="1" dirty="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 name="文本框 1"/>
          <p:cNvSpPr/>
          <p:nvPr/>
        </p:nvSpPr>
        <p:spPr>
          <a:xfrm>
            <a:off x="5095875" y="2920683"/>
            <a:ext cx="3689350" cy="573087"/>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不锈钢期货合约介绍</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3" name="矩形 4"/>
          <p:cNvSpPr/>
          <p:nvPr/>
        </p:nvSpPr>
        <p:spPr>
          <a:xfrm>
            <a:off x="4335463" y="5057775"/>
            <a:ext cx="582612" cy="574675"/>
          </a:xfrm>
          <a:prstGeom prst="rect">
            <a:avLst/>
          </a:prstGeom>
          <a:solidFill>
            <a:srgbClr val="C00000"/>
          </a:solidFill>
          <a:ln w="9525">
            <a:noFill/>
          </a:ln>
        </p:spPr>
        <p:txBody>
          <a:bodyPr wrap="square" anchor="ctr"/>
          <a:p>
            <a:pPr algn="ctr"/>
            <a:r>
              <a:rPr lang="en-US" altLang="zh-CN" b="1" i="1" dirty="0">
                <a:solidFill>
                  <a:srgbClr val="FFFFFF"/>
                </a:solidFill>
                <a:latin typeface="Arial" panose="020B0604020202020204" charset="-122"/>
                <a:ea typeface="微软雅黑" panose="020B0503020204020204" charset="-122"/>
                <a:sym typeface="Arial" panose="020B0604020202020204" charset="-122"/>
              </a:rPr>
              <a:t>3</a:t>
            </a:r>
            <a:endParaRPr lang="en-US" altLang="zh-CN" b="1" i="1" dirty="0">
              <a:solidFill>
                <a:srgbClr val="FFFFFF"/>
              </a:solidFill>
              <a:latin typeface="Arial" panose="020B0604020202020204" charset="-122"/>
              <a:ea typeface="微软雅黑" panose="020B0503020204020204" charset="-122"/>
              <a:sym typeface="Arial" panose="020B0604020202020204"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矩形 4"/>
          <p:cNvSpPr/>
          <p:nvPr/>
        </p:nvSpPr>
        <p:spPr>
          <a:xfrm>
            <a:off x="60325" y="6508750"/>
            <a:ext cx="5595938"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sp>
        <p:nvSpPr>
          <p:cNvPr id="22530" name="矩形 5"/>
          <p:cNvSpPr/>
          <p:nvPr/>
        </p:nvSpPr>
        <p:spPr>
          <a:xfrm rot="10800000">
            <a:off x="1408113" y="1060450"/>
            <a:ext cx="7659687"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pic>
        <p:nvPicPr>
          <p:cNvPr id="22531" name="图片 6" descr="logo"/>
          <p:cNvPicPr>
            <a:picLocks noChangeAspect="1"/>
          </p:cNvPicPr>
          <p:nvPr/>
        </p:nvPicPr>
        <p:blipFill>
          <a:blip r:embed="rId1"/>
          <a:stretch>
            <a:fillRect/>
          </a:stretch>
        </p:blipFill>
        <p:spPr>
          <a:xfrm>
            <a:off x="168275" y="168275"/>
            <a:ext cx="1030288" cy="990600"/>
          </a:xfrm>
          <a:prstGeom prst="rect">
            <a:avLst/>
          </a:prstGeom>
          <a:noFill/>
          <a:ln w="9525">
            <a:noFill/>
          </a:ln>
        </p:spPr>
      </p:pic>
      <p:pic>
        <p:nvPicPr>
          <p:cNvPr id="22532" name="图片 9220" descr="11111111"/>
          <p:cNvPicPr>
            <a:picLocks noChangeAspect="1"/>
          </p:cNvPicPr>
          <p:nvPr/>
        </p:nvPicPr>
        <p:blipFill>
          <a:blip r:embed="rId2"/>
          <a:stretch>
            <a:fillRect/>
          </a:stretch>
        </p:blipFill>
        <p:spPr>
          <a:xfrm>
            <a:off x="6203950" y="6343650"/>
            <a:ext cx="2533650" cy="390525"/>
          </a:xfrm>
          <a:prstGeom prst="rect">
            <a:avLst/>
          </a:prstGeom>
          <a:noFill/>
          <a:ln w="9525">
            <a:noFill/>
          </a:ln>
        </p:spPr>
      </p:pic>
      <p:pic>
        <p:nvPicPr>
          <p:cNvPr id="22533" name="图片 12"/>
          <p:cNvPicPr>
            <a:picLocks noChangeAspect="1"/>
          </p:cNvPicPr>
          <p:nvPr/>
        </p:nvPicPr>
        <p:blipFill>
          <a:blip r:embed="rId3"/>
          <a:stretch>
            <a:fillRect/>
          </a:stretch>
        </p:blipFill>
        <p:spPr>
          <a:xfrm rot="-3210082" flipH="1">
            <a:off x="7107238" y="3281363"/>
            <a:ext cx="155575" cy="650875"/>
          </a:xfrm>
          <a:prstGeom prst="rect">
            <a:avLst/>
          </a:prstGeom>
          <a:noFill/>
          <a:ln w="9525">
            <a:noFill/>
          </a:ln>
        </p:spPr>
      </p:pic>
      <p:pic>
        <p:nvPicPr>
          <p:cNvPr id="22534" name="图片 13"/>
          <p:cNvPicPr>
            <a:picLocks noChangeAspect="1"/>
          </p:cNvPicPr>
          <p:nvPr/>
        </p:nvPicPr>
        <p:blipFill>
          <a:blip r:embed="rId3"/>
          <a:stretch>
            <a:fillRect/>
          </a:stretch>
        </p:blipFill>
        <p:spPr>
          <a:xfrm rot="-3074189" flipH="1">
            <a:off x="6605588" y="5149850"/>
            <a:ext cx="555625" cy="133350"/>
          </a:xfrm>
          <a:prstGeom prst="rect">
            <a:avLst/>
          </a:prstGeom>
          <a:noFill/>
          <a:ln w="9525">
            <a:noFill/>
          </a:ln>
        </p:spPr>
      </p:pic>
      <p:sp>
        <p:nvSpPr>
          <p:cNvPr id="22537" name="日期占位符 1"/>
          <p:cNvSpPr/>
          <p:nvPr>
            <p:ph type="dt" sz="half" idx="10"/>
          </p:nvPr>
        </p:nvSpPr>
        <p:spPr/>
        <p:txBody>
          <a:bodyPr anchor="ctr"/>
          <a:lst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stStyle>
          <a:p>
            <a:pPr lvl="0" indent="0"/>
            <a:fld id="{BB962C8B-B14F-4D97-AF65-F5344CB8AC3E}" type="datetime1">
              <a:rPr lang="zh-CN" altLang="en-US" sz="1200" dirty="0">
                <a:solidFill>
                  <a:srgbClr val="898989"/>
                </a:solidFill>
              </a:rPr>
            </a:fld>
            <a:endParaRPr lang="zh-CN" altLang="en-US" sz="1200" dirty="0">
              <a:solidFill>
                <a:srgbClr val="898989"/>
              </a:solidFill>
            </a:endParaRPr>
          </a:p>
        </p:txBody>
      </p:sp>
      <p:sp>
        <p:nvSpPr>
          <p:cNvPr id="6154" name="文本框 1"/>
          <p:cNvSpPr/>
          <p:nvPr/>
        </p:nvSpPr>
        <p:spPr>
          <a:xfrm>
            <a:off x="1408430" y="376873"/>
            <a:ext cx="3689350" cy="573087"/>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交割注意事项</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6" name="文本框 1"/>
          <p:cNvSpPr/>
          <p:nvPr/>
        </p:nvSpPr>
        <p:spPr>
          <a:xfrm>
            <a:off x="1120775" y="1682115"/>
            <a:ext cx="1565275" cy="572770"/>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生产日期</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7" name="文本框 1"/>
          <p:cNvSpPr/>
          <p:nvPr/>
        </p:nvSpPr>
        <p:spPr>
          <a:xfrm>
            <a:off x="3067050" y="1308735"/>
            <a:ext cx="5270500" cy="1226185"/>
          </a:xfrm>
          <a:prstGeom prst="rect">
            <a:avLst/>
          </a:prstGeom>
          <a:solidFill>
            <a:schemeClr val="tx2">
              <a:lumMod val="20000"/>
              <a:lumOff val="80000"/>
            </a:schemeClr>
          </a:solidFill>
          <a:ln w="9525">
            <a:noFill/>
          </a:ln>
        </p:spPr>
        <p:txBody>
          <a:bodyPr wrap="square" anchor="ctr"/>
          <a:p>
            <a:r>
              <a:rPr lang="en-US" altLang="zh-CN" sz="1200">
                <a:sym typeface="+mn-ea"/>
              </a:rPr>
              <a:t>1</a:t>
            </a:r>
            <a:r>
              <a:rPr lang="zh-CN" altLang="en-US" sz="1200">
                <a:sym typeface="+mn-ea"/>
              </a:rPr>
              <a:t>、每批不锈钢应在生产日起的45天内入指定交割仓库。</a:t>
            </a:r>
            <a:endParaRPr lang="zh-CN" altLang="en-US" sz="1200">
              <a:sym typeface="+mn-ea"/>
            </a:endParaRPr>
          </a:p>
          <a:p>
            <a:r>
              <a:rPr lang="en-US" altLang="zh-CN" sz="1200">
                <a:sym typeface="+mn-ea"/>
              </a:rPr>
              <a:t>2</a:t>
            </a:r>
            <a:r>
              <a:rPr lang="zh-CN" altLang="en-US" sz="1200">
                <a:sym typeface="+mn-ea"/>
              </a:rPr>
              <a:t>、每一仓单的不锈钢生产日期应当不超过连续十五日。</a:t>
            </a:r>
            <a:endParaRPr lang="zh-CN" altLang="en-US" sz="1200">
              <a:sym typeface="+mn-ea"/>
            </a:endParaRPr>
          </a:p>
          <a:p>
            <a:r>
              <a:rPr lang="en-US" altLang="zh-CN" sz="1200">
                <a:sym typeface="+mn-ea"/>
              </a:rPr>
              <a:t>3</a:t>
            </a:r>
            <a:r>
              <a:rPr lang="zh-CN" altLang="en-US" sz="1200">
                <a:sym typeface="+mn-ea"/>
              </a:rPr>
              <a:t>、每一仓单的有效期限为生产日起的360天内，以其中不锈钢最早生产日期作为该仓单的生产日期，且有效期应当覆盖该次交割的第五交割日。</a:t>
            </a:r>
            <a:endParaRPr lang="zh-CN" altLang="en-US" sz="1200">
              <a:sym typeface="+mn-ea"/>
            </a:endParaRPr>
          </a:p>
        </p:txBody>
      </p:sp>
      <p:sp>
        <p:nvSpPr>
          <p:cNvPr id="11" name="文本框 1"/>
          <p:cNvSpPr/>
          <p:nvPr/>
        </p:nvSpPr>
        <p:spPr>
          <a:xfrm>
            <a:off x="3067050" y="2707640"/>
            <a:ext cx="5270500" cy="843280"/>
          </a:xfrm>
          <a:prstGeom prst="rect">
            <a:avLst/>
          </a:prstGeom>
          <a:solidFill>
            <a:schemeClr val="tx2">
              <a:lumMod val="20000"/>
              <a:lumOff val="80000"/>
            </a:schemeClr>
          </a:solidFill>
          <a:ln w="9525">
            <a:noFill/>
          </a:ln>
        </p:spPr>
        <p:txBody>
          <a:bodyPr wrap="square" anchor="ctr"/>
          <a:p>
            <a:r>
              <a:rPr lang="zh-CN" altLang="en-US" sz="1200">
                <a:sym typeface="+mn-ea"/>
              </a:rPr>
              <a:t>可交割的不锈钢厚度公差应当符合GB/T3280-2015《不锈钢冷轧钢板和钢带》或者符合JIS G 4305：2012《冷轧不锈钢钢板及钢带》的要求，且不允许正公差。</a:t>
            </a:r>
            <a:endParaRPr lang="zh-CN" altLang="en-US" sz="1200">
              <a:sym typeface="+mn-ea"/>
            </a:endParaRPr>
          </a:p>
        </p:txBody>
      </p:sp>
      <p:sp>
        <p:nvSpPr>
          <p:cNvPr id="12" name="文本框 1"/>
          <p:cNvSpPr/>
          <p:nvPr/>
        </p:nvSpPr>
        <p:spPr>
          <a:xfrm>
            <a:off x="3067050" y="3863340"/>
            <a:ext cx="5270500" cy="606425"/>
          </a:xfrm>
          <a:prstGeom prst="rect">
            <a:avLst/>
          </a:prstGeom>
          <a:solidFill>
            <a:schemeClr val="tx2">
              <a:lumMod val="20000"/>
              <a:lumOff val="80000"/>
            </a:schemeClr>
          </a:solidFill>
          <a:ln w="9525">
            <a:noFill/>
          </a:ln>
        </p:spPr>
        <p:txBody>
          <a:bodyPr wrap="square" anchor="ctr"/>
          <a:p>
            <a:r>
              <a:rPr lang="zh-CN" altLang="en-US" sz="1200">
                <a:sym typeface="+mn-ea"/>
              </a:rPr>
              <a:t>客户卖出交割时，交割商品的宽度和厚度分布应当符合下列要求：</a:t>
            </a:r>
            <a:endParaRPr lang="zh-CN" altLang="en-US" sz="1200">
              <a:sym typeface="+mn-ea"/>
            </a:endParaRPr>
          </a:p>
        </p:txBody>
      </p:sp>
      <p:graphicFrame>
        <p:nvGraphicFramePr>
          <p:cNvPr id="16" name="表格 15"/>
          <p:cNvGraphicFramePr/>
          <p:nvPr>
            <p:custDataLst>
              <p:tags r:id="rId4"/>
            </p:custDataLst>
          </p:nvPr>
        </p:nvGraphicFramePr>
        <p:xfrm>
          <a:off x="1652905" y="4542790"/>
          <a:ext cx="6686550" cy="1864995"/>
        </p:xfrm>
        <a:graphic>
          <a:graphicData uri="http://schemas.openxmlformats.org/drawingml/2006/table">
            <a:tbl>
              <a:tblPr firstRow="1" bandRow="1">
                <a:tableStyleId>{5C22544A-7EE6-4342-B048-85BDC9FD1C3A}</a:tableStyleId>
              </a:tblPr>
              <a:tblGrid>
                <a:gridCol w="838200"/>
                <a:gridCol w="2724150"/>
                <a:gridCol w="3124200"/>
              </a:tblGrid>
              <a:tr h="481965">
                <a:tc>
                  <a:txBody>
                    <a:bodyPr/>
                    <a:p>
                      <a:pPr>
                        <a:buNone/>
                      </a:pPr>
                      <a:r>
                        <a:rPr lang="zh-CN" altLang="en-US" sz="1000"/>
                        <a:t>总量(吨）</a:t>
                      </a:r>
                      <a:endParaRPr lang="zh-CN" altLang="en-US" sz="1000"/>
                    </a:p>
                  </a:txBody>
                  <a:tcPr/>
                </a:tc>
                <a:tc>
                  <a:txBody>
                    <a:bodyPr/>
                    <a:p>
                      <a:pPr>
                        <a:buNone/>
                      </a:pPr>
                      <a:r>
                        <a:rPr lang="zh-CN" altLang="en-US" sz="1000">
                          <a:sym typeface="+mn-ea"/>
                        </a:rPr>
                        <a:t>宽度（1.219m为标准品，1m、1.5m为替代品</a:t>
                      </a:r>
                      <a:endParaRPr lang="zh-CN" altLang="en-US" sz="1000"/>
                    </a:p>
                  </a:txBody>
                  <a:tcPr/>
                </a:tc>
                <a:tc>
                  <a:txBody>
                    <a:bodyPr/>
                    <a:p>
                      <a:pPr>
                        <a:buNone/>
                      </a:pPr>
                      <a:r>
                        <a:rPr lang="zh-CN" altLang="en-US" sz="1000"/>
                        <a:t>厚度（0.5、0.6、0.7、0.8、0.9、1.0、1.2、1.5、2.0和3.0mm）</a:t>
                      </a:r>
                      <a:endParaRPr lang="zh-CN" altLang="en-US" sz="1000"/>
                    </a:p>
                  </a:txBody>
                  <a:tcPr/>
                </a:tc>
              </a:tr>
              <a:tr h="295275">
                <a:tc>
                  <a:txBody>
                    <a:bodyPr/>
                    <a:p>
                      <a:pPr>
                        <a:buNone/>
                      </a:pPr>
                      <a:r>
                        <a:rPr lang="zh-CN" altLang="en-US" sz="1000"/>
                        <a:t>60至300</a:t>
                      </a:r>
                      <a:endParaRPr lang="zh-CN" altLang="en-US" sz="1000"/>
                    </a:p>
                  </a:txBody>
                  <a:tcPr/>
                </a:tc>
                <a:tc>
                  <a:txBody>
                    <a:bodyPr/>
                    <a:p>
                      <a:pPr>
                        <a:buNone/>
                      </a:pPr>
                      <a:r>
                        <a:rPr lang="zh-CN" altLang="en-US" sz="1000"/>
                        <a:t>必须1.219m</a:t>
                      </a:r>
                      <a:endParaRPr lang="zh-CN" altLang="en-US" sz="1000"/>
                    </a:p>
                  </a:txBody>
                  <a:tcPr/>
                </a:tc>
                <a:tc>
                  <a:txBody>
                    <a:bodyPr/>
                    <a:p>
                      <a:pPr>
                        <a:buNone/>
                      </a:pPr>
                      <a:r>
                        <a:rPr lang="zh-CN" altLang="en-US" sz="1000"/>
                        <a:t>可以是同一厚度</a:t>
                      </a:r>
                      <a:endParaRPr lang="zh-CN" altLang="en-US" sz="1000"/>
                    </a:p>
                  </a:txBody>
                  <a:tcPr/>
                </a:tc>
              </a:tr>
              <a:tr h="310515">
                <a:tc>
                  <a:txBody>
                    <a:bodyPr/>
                    <a:p>
                      <a:pPr>
                        <a:buNone/>
                      </a:pPr>
                      <a:r>
                        <a:rPr lang="zh-CN" altLang="en-US" sz="1000"/>
                        <a:t>300至1200</a:t>
                      </a:r>
                      <a:endParaRPr lang="zh-CN" altLang="en-US" sz="1000"/>
                    </a:p>
                  </a:txBody>
                  <a:tcPr/>
                </a:tc>
                <a:tc>
                  <a:txBody>
                    <a:bodyPr/>
                    <a:p>
                      <a:pPr>
                        <a:buNone/>
                      </a:pPr>
                      <a:r>
                        <a:rPr lang="zh-CN" altLang="en-US" sz="1000"/>
                        <a:t>必须1.219m</a:t>
                      </a:r>
                      <a:endParaRPr lang="zh-CN" altLang="en-US" sz="1000"/>
                    </a:p>
                  </a:txBody>
                  <a:tcPr/>
                </a:tc>
                <a:tc>
                  <a:txBody>
                    <a:bodyPr/>
                    <a:p>
                      <a:pPr>
                        <a:buNone/>
                      </a:pPr>
                      <a:r>
                        <a:rPr lang="zh-CN" altLang="en-US" sz="1000"/>
                        <a:t>至少2个厚度，单个厚度不超过总量的60%</a:t>
                      </a:r>
                      <a:endParaRPr lang="zh-CN" altLang="en-US" sz="1000"/>
                    </a:p>
                  </a:txBody>
                  <a:tcPr/>
                </a:tc>
              </a:tr>
              <a:tr h="381000">
                <a:tc>
                  <a:txBody>
                    <a:bodyPr/>
                    <a:p>
                      <a:pPr>
                        <a:buNone/>
                      </a:pPr>
                      <a:r>
                        <a:rPr lang="zh-CN" altLang="en-US" sz="1000"/>
                        <a:t>1200至2400</a:t>
                      </a:r>
                      <a:endParaRPr lang="zh-CN" altLang="en-US" sz="1000"/>
                    </a:p>
                  </a:txBody>
                  <a:tcPr/>
                </a:tc>
                <a:tc>
                  <a:txBody>
                    <a:bodyPr/>
                    <a:p>
                      <a:pPr>
                        <a:buNone/>
                      </a:pPr>
                      <a:r>
                        <a:rPr lang="zh-CN" altLang="en-US" sz="1000"/>
                        <a:t>最多两个宽度，1.219m不少于80%</a:t>
                      </a:r>
                      <a:endParaRPr lang="zh-CN" altLang="en-US" sz="1000"/>
                    </a:p>
                  </a:txBody>
                  <a:tcPr/>
                </a:tc>
                <a:tc>
                  <a:txBody>
                    <a:bodyPr/>
                    <a:p>
                      <a:pPr>
                        <a:buNone/>
                      </a:pPr>
                      <a:r>
                        <a:rPr lang="zh-CN" altLang="en-US" sz="1000"/>
                        <a:t>至少3个厚度，单个厚度不超过总量的40%</a:t>
                      </a:r>
                      <a:endParaRPr lang="zh-CN" altLang="en-US" sz="1000"/>
                    </a:p>
                  </a:txBody>
                  <a:tcPr/>
                </a:tc>
              </a:tr>
              <a:tr h="381000">
                <a:tc>
                  <a:txBody>
                    <a:bodyPr/>
                    <a:p>
                      <a:pPr>
                        <a:buNone/>
                      </a:pPr>
                      <a:r>
                        <a:rPr lang="zh-CN" altLang="en-US" sz="1000"/>
                        <a:t>大于2400</a:t>
                      </a:r>
                      <a:endParaRPr lang="zh-CN" altLang="en-US" sz="1000"/>
                    </a:p>
                  </a:txBody>
                  <a:tcPr/>
                </a:tc>
                <a:tc>
                  <a:txBody>
                    <a:bodyPr/>
                    <a:p>
                      <a:pPr>
                        <a:buNone/>
                      </a:pPr>
                      <a:r>
                        <a:rPr lang="zh-CN" altLang="en-US" sz="1000">
                          <a:sym typeface="+mn-ea"/>
                        </a:rPr>
                        <a:t>最多三个宽度，1.219m不少于70%</a:t>
                      </a:r>
                      <a:endParaRPr lang="zh-CN" altLang="en-US" sz="1000">
                        <a:sym typeface="+mn-ea"/>
                      </a:endParaRPr>
                    </a:p>
                    <a:p>
                      <a:pPr>
                        <a:buNone/>
                      </a:pPr>
                      <a:endParaRPr lang="zh-CN" altLang="en-US" sz="1000"/>
                    </a:p>
                  </a:txBody>
                  <a:tcPr/>
                </a:tc>
                <a:tc>
                  <a:txBody>
                    <a:bodyPr/>
                    <a:p>
                      <a:pPr>
                        <a:buNone/>
                      </a:pPr>
                      <a:r>
                        <a:rPr lang="zh-CN" altLang="en-US" sz="1000"/>
                        <a:t>至少4个厚度，单个厚度不超过总量的30%</a:t>
                      </a:r>
                      <a:endParaRPr lang="zh-CN" altLang="en-US" sz="1000"/>
                    </a:p>
                  </a:txBody>
                  <a:tcPr/>
                </a:tc>
              </a:tr>
            </a:tbl>
          </a:graphicData>
        </a:graphic>
      </p:graphicFrame>
      <p:sp>
        <p:nvSpPr>
          <p:cNvPr id="20" name="文本框 1"/>
          <p:cNvSpPr/>
          <p:nvPr/>
        </p:nvSpPr>
        <p:spPr>
          <a:xfrm>
            <a:off x="1198880" y="2842895"/>
            <a:ext cx="1565275" cy="572770"/>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公差要求</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21" name="文本框 1"/>
          <p:cNvSpPr/>
          <p:nvPr/>
        </p:nvSpPr>
        <p:spPr>
          <a:xfrm>
            <a:off x="1198880" y="3863340"/>
            <a:ext cx="1565275" cy="572770"/>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卖出要求</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22" name="矩形 21"/>
          <p:cNvSpPr/>
          <p:nvPr/>
        </p:nvSpPr>
        <p:spPr>
          <a:xfrm>
            <a:off x="1085850" y="3686175"/>
            <a:ext cx="7391400" cy="2705100"/>
          </a:xfrm>
          <a:prstGeom prst="rect">
            <a:avLst/>
          </a:prstGeom>
          <a:noFill/>
          <a:ln w="28575" cmpd="dbl">
            <a:solidFill>
              <a:srgbClr val="C2162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矩形 4"/>
          <p:cNvSpPr/>
          <p:nvPr/>
        </p:nvSpPr>
        <p:spPr>
          <a:xfrm>
            <a:off x="60325" y="6508750"/>
            <a:ext cx="5595938"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sp>
        <p:nvSpPr>
          <p:cNvPr id="22530" name="矩形 5"/>
          <p:cNvSpPr/>
          <p:nvPr/>
        </p:nvSpPr>
        <p:spPr>
          <a:xfrm rot="10800000">
            <a:off x="1408113" y="1060450"/>
            <a:ext cx="7659687"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pic>
        <p:nvPicPr>
          <p:cNvPr id="22531" name="图片 6" descr="logo"/>
          <p:cNvPicPr>
            <a:picLocks noChangeAspect="1"/>
          </p:cNvPicPr>
          <p:nvPr/>
        </p:nvPicPr>
        <p:blipFill>
          <a:blip r:embed="rId1"/>
          <a:stretch>
            <a:fillRect/>
          </a:stretch>
        </p:blipFill>
        <p:spPr>
          <a:xfrm>
            <a:off x="168275" y="168275"/>
            <a:ext cx="1030288" cy="990600"/>
          </a:xfrm>
          <a:prstGeom prst="rect">
            <a:avLst/>
          </a:prstGeom>
          <a:noFill/>
          <a:ln w="9525">
            <a:noFill/>
          </a:ln>
        </p:spPr>
      </p:pic>
      <p:pic>
        <p:nvPicPr>
          <p:cNvPr id="22532" name="图片 9220" descr="11111111"/>
          <p:cNvPicPr>
            <a:picLocks noChangeAspect="1"/>
          </p:cNvPicPr>
          <p:nvPr/>
        </p:nvPicPr>
        <p:blipFill>
          <a:blip r:embed="rId2"/>
          <a:stretch>
            <a:fillRect/>
          </a:stretch>
        </p:blipFill>
        <p:spPr>
          <a:xfrm>
            <a:off x="6203950" y="6343650"/>
            <a:ext cx="2533650" cy="390525"/>
          </a:xfrm>
          <a:prstGeom prst="rect">
            <a:avLst/>
          </a:prstGeom>
          <a:noFill/>
          <a:ln w="9525">
            <a:noFill/>
          </a:ln>
        </p:spPr>
      </p:pic>
      <p:sp>
        <p:nvSpPr>
          <p:cNvPr id="22537" name="日期占位符 1"/>
          <p:cNvSpPr/>
          <p:nvPr>
            <p:ph type="dt" sz="half" idx="10"/>
          </p:nvPr>
        </p:nvSpPr>
        <p:spPr/>
        <p:txBody>
          <a:bodyPr anchor="ctr"/>
          <a:lst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stStyle>
          <a:p>
            <a:pPr lvl="0" indent="0"/>
            <a:fld id="{BB962C8B-B14F-4D97-AF65-F5344CB8AC3E}" type="datetime1">
              <a:rPr lang="zh-CN" altLang="en-US" sz="1200" dirty="0">
                <a:solidFill>
                  <a:srgbClr val="898989"/>
                </a:solidFill>
              </a:rPr>
            </a:fld>
            <a:endParaRPr lang="zh-CN" altLang="en-US" sz="1200" dirty="0">
              <a:solidFill>
                <a:srgbClr val="898989"/>
              </a:solidFill>
            </a:endParaRPr>
          </a:p>
        </p:txBody>
      </p:sp>
      <p:sp>
        <p:nvSpPr>
          <p:cNvPr id="2" name="矩形 1"/>
          <p:cNvSpPr/>
          <p:nvPr/>
        </p:nvSpPr>
        <p:spPr>
          <a:xfrm>
            <a:off x="1198880" y="1395730"/>
            <a:ext cx="5133340" cy="62865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800" b="1">
                <a:solidFill>
                  <a:schemeClr val="tx1"/>
                </a:solidFill>
              </a:rPr>
              <a:t>SS02</a:t>
            </a:r>
            <a:r>
              <a:rPr lang="zh-CN" altLang="en-US" sz="1800" b="1">
                <a:solidFill>
                  <a:schemeClr val="tx1"/>
                </a:solidFill>
                <a:ea typeface="宋体" panose="02010600030101010101" pitchFamily="2" charset="-122"/>
              </a:rPr>
              <a:t>及</a:t>
            </a:r>
            <a:r>
              <a:rPr lang="en-US" altLang="zh-CN" sz="1800" b="1">
                <a:solidFill>
                  <a:schemeClr val="tx1"/>
                </a:solidFill>
                <a:ea typeface="宋体" panose="02010600030101010101" pitchFamily="2" charset="-122"/>
              </a:rPr>
              <a:t>SS05</a:t>
            </a:r>
            <a:r>
              <a:rPr lang="zh-CN" altLang="en-US" sz="1800" b="1">
                <a:solidFill>
                  <a:schemeClr val="tx1"/>
                </a:solidFill>
                <a:ea typeface="宋体" panose="02010600030101010101" pitchFamily="2" charset="-122"/>
              </a:rPr>
              <a:t>合约交割过程出现的问题</a:t>
            </a:r>
            <a:endParaRPr lang="zh-CN" altLang="en-US" sz="1800" b="1">
              <a:solidFill>
                <a:schemeClr val="tx1"/>
              </a:solidFill>
              <a:ea typeface="宋体" panose="02010600030101010101" pitchFamily="2" charset="-122"/>
            </a:endParaRPr>
          </a:p>
        </p:txBody>
      </p:sp>
      <p:sp>
        <p:nvSpPr>
          <p:cNvPr id="7" name="矩形 6"/>
          <p:cNvSpPr/>
          <p:nvPr/>
        </p:nvSpPr>
        <p:spPr>
          <a:xfrm>
            <a:off x="4508500" y="2156460"/>
            <a:ext cx="3409950" cy="723265"/>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1200"/>
              <a:t>SS02</a:t>
            </a:r>
            <a:r>
              <a:rPr lang="zh-CN" altLang="en-US" sz="1200">
                <a:ea typeface="宋体" panose="02010600030101010101" pitchFamily="2" charset="-122"/>
              </a:rPr>
              <a:t>合约，</a:t>
            </a:r>
            <a:r>
              <a:rPr lang="zh-CN" altLang="en-US" sz="1200"/>
              <a:t>某客户拟申报仓单</a:t>
            </a:r>
            <a:r>
              <a:rPr lang="en-US" altLang="zh-CN" sz="1200"/>
              <a:t>120</a:t>
            </a:r>
            <a:r>
              <a:rPr lang="zh-CN" altLang="en-US" sz="1200">
                <a:ea typeface="宋体" panose="02010600030101010101" pitchFamily="2" charset="-122"/>
              </a:rPr>
              <a:t>吨，生产日常为</a:t>
            </a:r>
            <a:r>
              <a:rPr lang="en-US" altLang="zh-CN" sz="1200">
                <a:ea typeface="宋体" panose="02010600030101010101" pitchFamily="2" charset="-122"/>
              </a:rPr>
              <a:t>2020</a:t>
            </a:r>
            <a:r>
              <a:rPr lang="zh-CN" altLang="en-US" sz="1200">
                <a:ea typeface="宋体" panose="02010600030101010101" pitchFamily="2" charset="-122"/>
              </a:rPr>
              <a:t>年</a:t>
            </a:r>
            <a:r>
              <a:rPr lang="en-US" altLang="zh-CN" sz="1200">
                <a:ea typeface="宋体" panose="02010600030101010101" pitchFamily="2" charset="-122"/>
              </a:rPr>
              <a:t>1</a:t>
            </a:r>
            <a:r>
              <a:rPr lang="zh-CN" altLang="en-US" sz="1200">
                <a:ea typeface="宋体" panose="02010600030101010101" pitchFamily="2" charset="-122"/>
              </a:rPr>
              <a:t>月</a:t>
            </a:r>
            <a:r>
              <a:rPr lang="en-US" altLang="zh-CN" sz="1200">
                <a:ea typeface="宋体" panose="02010600030101010101" pitchFamily="2" charset="-122"/>
              </a:rPr>
              <a:t>7</a:t>
            </a:r>
            <a:r>
              <a:rPr lang="zh-CN" altLang="en-US" sz="1200">
                <a:ea typeface="宋体" panose="02010600030101010101" pitchFamily="2" charset="-122"/>
              </a:rPr>
              <a:t>日，入库申报到货时间预计为</a:t>
            </a:r>
            <a:r>
              <a:rPr lang="en-US" altLang="zh-CN" sz="1200">
                <a:ea typeface="宋体" panose="02010600030101010101" pitchFamily="2" charset="-122"/>
              </a:rPr>
              <a:t>2</a:t>
            </a:r>
            <a:r>
              <a:rPr lang="zh-CN" altLang="en-US" sz="1200">
                <a:ea typeface="宋体" panose="02010600030101010101" pitchFamily="2" charset="-122"/>
              </a:rPr>
              <a:t>月</a:t>
            </a:r>
            <a:r>
              <a:rPr lang="en-US" altLang="zh-CN" sz="1200">
                <a:ea typeface="宋体" panose="02010600030101010101" pitchFamily="2" charset="-122"/>
              </a:rPr>
              <a:t>1</a:t>
            </a:r>
            <a:r>
              <a:rPr lang="zh-CN" altLang="en-US" sz="1200">
                <a:ea typeface="宋体" panose="02010600030101010101" pitchFamily="2" charset="-122"/>
              </a:rPr>
              <a:t>日，但实际到货时间为</a:t>
            </a:r>
            <a:r>
              <a:rPr lang="en-US" altLang="zh-CN" sz="1200">
                <a:ea typeface="宋体" panose="02010600030101010101" pitchFamily="2" charset="-122"/>
              </a:rPr>
              <a:t>3</a:t>
            </a:r>
            <a:r>
              <a:rPr lang="zh-CN" altLang="en-US" sz="1200">
                <a:ea typeface="宋体" panose="02010600030101010101" pitchFamily="2" charset="-122"/>
              </a:rPr>
              <a:t>月</a:t>
            </a:r>
            <a:r>
              <a:rPr lang="en-US" altLang="zh-CN" sz="1200">
                <a:ea typeface="宋体" panose="02010600030101010101" pitchFamily="2" charset="-122"/>
              </a:rPr>
              <a:t>1</a:t>
            </a:r>
            <a:r>
              <a:rPr lang="zh-CN" altLang="en-US" sz="1200">
                <a:ea typeface="宋体" panose="02010600030101010101" pitchFamily="2" charset="-122"/>
              </a:rPr>
              <a:t>日，超出规定的</a:t>
            </a:r>
            <a:r>
              <a:rPr lang="en-US" altLang="zh-CN" sz="1200">
                <a:ea typeface="宋体" panose="02010600030101010101" pitchFamily="2" charset="-122"/>
              </a:rPr>
              <a:t>45</a:t>
            </a:r>
            <a:r>
              <a:rPr lang="zh-CN" altLang="en-US" sz="1200">
                <a:ea typeface="宋体" panose="02010600030101010101" pitchFamily="2" charset="-122"/>
              </a:rPr>
              <a:t>天要求，该批货物只能转为现货销售</a:t>
            </a:r>
            <a:endParaRPr lang="zh-CN" altLang="en-US" sz="1200">
              <a:ea typeface="宋体" panose="02010600030101010101" pitchFamily="2" charset="-122"/>
            </a:endParaRPr>
          </a:p>
        </p:txBody>
      </p:sp>
      <p:sp>
        <p:nvSpPr>
          <p:cNvPr id="8" name="矩形 7"/>
          <p:cNvSpPr/>
          <p:nvPr/>
        </p:nvSpPr>
        <p:spPr>
          <a:xfrm>
            <a:off x="1084580" y="2260600"/>
            <a:ext cx="381000" cy="51435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1</a:t>
            </a:r>
            <a:endParaRPr lang="en-US" altLang="zh-CN"/>
          </a:p>
        </p:txBody>
      </p:sp>
      <p:sp>
        <p:nvSpPr>
          <p:cNvPr id="9" name="矩形 8"/>
          <p:cNvSpPr/>
          <p:nvPr/>
        </p:nvSpPr>
        <p:spPr>
          <a:xfrm>
            <a:off x="1084580" y="4436110"/>
            <a:ext cx="381000" cy="51435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3</a:t>
            </a:r>
            <a:endParaRPr lang="en-US" altLang="zh-CN"/>
          </a:p>
        </p:txBody>
      </p:sp>
      <p:sp>
        <p:nvSpPr>
          <p:cNvPr id="10" name="矩形 9"/>
          <p:cNvSpPr/>
          <p:nvPr/>
        </p:nvSpPr>
        <p:spPr>
          <a:xfrm>
            <a:off x="1084580" y="3443605"/>
            <a:ext cx="381000" cy="51435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2</a:t>
            </a:r>
            <a:endParaRPr lang="en-US" altLang="zh-CN"/>
          </a:p>
        </p:txBody>
      </p:sp>
      <p:sp>
        <p:nvSpPr>
          <p:cNvPr id="12" name="矩形 11"/>
          <p:cNvSpPr/>
          <p:nvPr/>
        </p:nvSpPr>
        <p:spPr>
          <a:xfrm>
            <a:off x="4508500" y="3338830"/>
            <a:ext cx="3409950" cy="723265"/>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1200"/>
              <a:t>SS05</a:t>
            </a:r>
            <a:r>
              <a:rPr lang="zh-CN" altLang="en-US" sz="1200">
                <a:ea typeface="宋体" panose="02010600030101010101" pitchFamily="2" charset="-122"/>
              </a:rPr>
              <a:t>合约，</a:t>
            </a:r>
            <a:r>
              <a:rPr lang="zh-CN" altLang="en-US" sz="1200"/>
              <a:t>某客户拟申报仓单</a:t>
            </a:r>
            <a:r>
              <a:rPr lang="en-US" altLang="zh-CN" sz="1200"/>
              <a:t>480</a:t>
            </a:r>
            <a:r>
              <a:rPr lang="zh-CN" altLang="en-US" sz="1200">
                <a:ea typeface="宋体" panose="02010600030101010101" pitchFamily="2" charset="-122"/>
              </a:rPr>
              <a:t>吨，某客户拟交割</a:t>
            </a:r>
            <a:r>
              <a:rPr lang="en-US" altLang="zh-CN" sz="1200">
                <a:ea typeface="宋体" panose="02010600030101010101" pitchFamily="2" charset="-122"/>
              </a:rPr>
              <a:t>0.7</a:t>
            </a:r>
            <a:r>
              <a:rPr lang="zh-CN" altLang="en-US" sz="1200">
                <a:ea typeface="宋体" panose="02010600030101010101" pitchFamily="2" charset="-122"/>
              </a:rPr>
              <a:t>规格，根据交割要求，由于总量超过</a:t>
            </a:r>
            <a:r>
              <a:rPr lang="en-US" altLang="zh-CN" sz="1200">
                <a:ea typeface="宋体" panose="02010600030101010101" pitchFamily="2" charset="-122"/>
              </a:rPr>
              <a:t>300</a:t>
            </a:r>
            <a:r>
              <a:rPr lang="zh-CN" altLang="en-US" sz="1200">
                <a:ea typeface="宋体" panose="02010600030101010101" pitchFamily="2" charset="-122"/>
              </a:rPr>
              <a:t>吨，申报时至少应为</a:t>
            </a:r>
            <a:r>
              <a:rPr lang="en-US" altLang="zh-CN" sz="1200">
                <a:ea typeface="宋体" panose="02010600030101010101" pitchFamily="2" charset="-122"/>
              </a:rPr>
              <a:t>2</a:t>
            </a:r>
            <a:r>
              <a:rPr lang="zh-CN" altLang="en-US" sz="1200">
                <a:ea typeface="宋体" panose="02010600030101010101" pitchFamily="2" charset="-122"/>
              </a:rPr>
              <a:t>个厚度规格，后协商，客户交仓</a:t>
            </a:r>
            <a:r>
              <a:rPr lang="en-US" altLang="zh-CN" sz="1200">
                <a:ea typeface="宋体" panose="02010600030101010101" pitchFamily="2" charset="-122"/>
              </a:rPr>
              <a:t>4</a:t>
            </a:r>
            <a:r>
              <a:rPr lang="zh-CN" altLang="en-US" sz="1200">
                <a:ea typeface="宋体" panose="02010600030101010101" pitchFamily="2" charset="-122"/>
              </a:rPr>
              <a:t>个规格。</a:t>
            </a:r>
            <a:endParaRPr lang="zh-CN" altLang="en-US" sz="1200">
              <a:ea typeface="宋体" panose="02010600030101010101" pitchFamily="2" charset="-122"/>
            </a:endParaRPr>
          </a:p>
        </p:txBody>
      </p:sp>
      <p:sp>
        <p:nvSpPr>
          <p:cNvPr id="14" name="矩形 13"/>
          <p:cNvSpPr/>
          <p:nvPr/>
        </p:nvSpPr>
        <p:spPr>
          <a:xfrm>
            <a:off x="4508500" y="4321175"/>
            <a:ext cx="3409950" cy="74422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1200"/>
              <a:t>客户到货表面有轻微常见卷材破损情况，根据上期所要求，表面质量不属于质量异议，按现货的常规处理方式处理，仓库按正常期货申报，但通知客户破损情况</a:t>
            </a:r>
            <a:endParaRPr lang="zh-CN" altLang="en-US" sz="1200"/>
          </a:p>
        </p:txBody>
      </p:sp>
      <p:sp>
        <p:nvSpPr>
          <p:cNvPr id="15" name="矩形 14"/>
          <p:cNvSpPr/>
          <p:nvPr/>
        </p:nvSpPr>
        <p:spPr>
          <a:xfrm>
            <a:off x="1952625" y="5411470"/>
            <a:ext cx="1952625" cy="51435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申报流程</a:t>
            </a:r>
            <a:endParaRPr lang="zh-CN" altLang="en-US"/>
          </a:p>
        </p:txBody>
      </p:sp>
      <p:sp>
        <p:nvSpPr>
          <p:cNvPr id="16" name="矩形 15"/>
          <p:cNvSpPr/>
          <p:nvPr/>
        </p:nvSpPr>
        <p:spPr>
          <a:xfrm>
            <a:off x="1084580" y="5411470"/>
            <a:ext cx="381000" cy="51435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4</a:t>
            </a:r>
            <a:endParaRPr lang="en-US" altLang="zh-CN"/>
          </a:p>
        </p:txBody>
      </p:sp>
      <p:sp>
        <p:nvSpPr>
          <p:cNvPr id="18" name="矩形 17"/>
          <p:cNvSpPr/>
          <p:nvPr/>
        </p:nvSpPr>
        <p:spPr>
          <a:xfrm>
            <a:off x="4508500" y="5296535"/>
            <a:ext cx="3409950" cy="74422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1200"/>
              <a:t>客户委托期货公司填写的入库申报出错，每个仓单对应的质保书的重量，在出现多个仓单时需要分别计算不同质保书的合计重量</a:t>
            </a:r>
            <a:endParaRPr lang="zh-CN" altLang="en-US" sz="1200"/>
          </a:p>
        </p:txBody>
      </p:sp>
      <p:sp>
        <p:nvSpPr>
          <p:cNvPr id="23" name="矩形 22"/>
          <p:cNvSpPr/>
          <p:nvPr/>
        </p:nvSpPr>
        <p:spPr>
          <a:xfrm>
            <a:off x="1952625" y="2260600"/>
            <a:ext cx="1952625" cy="51435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生产日期超出仓单交割要求</a:t>
            </a:r>
            <a:endParaRPr lang="zh-CN" altLang="en-US"/>
          </a:p>
        </p:txBody>
      </p:sp>
      <p:sp>
        <p:nvSpPr>
          <p:cNvPr id="24" name="矩形 23"/>
          <p:cNvSpPr/>
          <p:nvPr/>
        </p:nvSpPr>
        <p:spPr>
          <a:xfrm>
            <a:off x="1952625" y="3442970"/>
            <a:ext cx="1952625" cy="51435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申报规格要求</a:t>
            </a:r>
            <a:endParaRPr lang="zh-CN" altLang="en-US"/>
          </a:p>
        </p:txBody>
      </p:sp>
      <p:sp>
        <p:nvSpPr>
          <p:cNvPr id="25" name="矩形 24"/>
          <p:cNvSpPr/>
          <p:nvPr/>
        </p:nvSpPr>
        <p:spPr>
          <a:xfrm>
            <a:off x="1952625" y="4436110"/>
            <a:ext cx="1952625" cy="51435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ym typeface="+mn-ea"/>
              </a:rPr>
              <a:t>表面质量要</a:t>
            </a:r>
            <a:r>
              <a:rPr lang="zh-CN" altLang="en-US"/>
              <a:t>求</a:t>
            </a:r>
            <a:endParaRPr lang="zh-CN" altLang="en-US"/>
          </a:p>
        </p:txBody>
      </p:sp>
      <p:sp>
        <p:nvSpPr>
          <p:cNvPr id="26" name="矩形 25"/>
          <p:cNvSpPr/>
          <p:nvPr/>
        </p:nvSpPr>
        <p:spPr>
          <a:xfrm>
            <a:off x="971550" y="2095500"/>
            <a:ext cx="7105650" cy="904875"/>
          </a:xfrm>
          <a:prstGeom prst="rect">
            <a:avLst/>
          </a:prstGeom>
          <a:noFill/>
          <a:ln w="12700" cmpd="sng">
            <a:solidFill>
              <a:srgbClr val="C2162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矩形 26"/>
          <p:cNvSpPr/>
          <p:nvPr/>
        </p:nvSpPr>
        <p:spPr>
          <a:xfrm>
            <a:off x="971550" y="4321175"/>
            <a:ext cx="7105650" cy="904875"/>
          </a:xfrm>
          <a:prstGeom prst="rect">
            <a:avLst/>
          </a:prstGeom>
          <a:noFill/>
          <a:ln w="12700" cmpd="sng">
            <a:solidFill>
              <a:srgbClr val="C2162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矩形 27"/>
          <p:cNvSpPr/>
          <p:nvPr/>
        </p:nvSpPr>
        <p:spPr>
          <a:xfrm>
            <a:off x="971550" y="5296535"/>
            <a:ext cx="7105650" cy="904875"/>
          </a:xfrm>
          <a:prstGeom prst="rect">
            <a:avLst/>
          </a:prstGeom>
          <a:noFill/>
          <a:ln w="12700" cmpd="sng">
            <a:solidFill>
              <a:srgbClr val="C2162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9" name="矩形 28"/>
          <p:cNvSpPr/>
          <p:nvPr/>
        </p:nvSpPr>
        <p:spPr>
          <a:xfrm>
            <a:off x="971550" y="3157220"/>
            <a:ext cx="7105650" cy="904875"/>
          </a:xfrm>
          <a:prstGeom prst="rect">
            <a:avLst/>
          </a:prstGeom>
          <a:noFill/>
          <a:ln w="12700" cmpd="sng">
            <a:solidFill>
              <a:srgbClr val="C2162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154" name="文本框 1"/>
          <p:cNvSpPr/>
          <p:nvPr/>
        </p:nvSpPr>
        <p:spPr>
          <a:xfrm>
            <a:off x="1408430" y="376873"/>
            <a:ext cx="3689350" cy="573087"/>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交割注意事项</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矩形 4"/>
          <p:cNvSpPr/>
          <p:nvPr/>
        </p:nvSpPr>
        <p:spPr>
          <a:xfrm>
            <a:off x="60325" y="6508750"/>
            <a:ext cx="5595938"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sp>
        <p:nvSpPr>
          <p:cNvPr id="22530" name="矩形 5"/>
          <p:cNvSpPr/>
          <p:nvPr/>
        </p:nvSpPr>
        <p:spPr>
          <a:xfrm rot="10800000">
            <a:off x="1408113" y="1060450"/>
            <a:ext cx="7659687"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pic>
        <p:nvPicPr>
          <p:cNvPr id="22531" name="图片 6" descr="logo"/>
          <p:cNvPicPr>
            <a:picLocks noChangeAspect="1"/>
          </p:cNvPicPr>
          <p:nvPr/>
        </p:nvPicPr>
        <p:blipFill>
          <a:blip r:embed="rId1"/>
          <a:stretch>
            <a:fillRect/>
          </a:stretch>
        </p:blipFill>
        <p:spPr>
          <a:xfrm>
            <a:off x="168275" y="168275"/>
            <a:ext cx="1030288" cy="990600"/>
          </a:xfrm>
          <a:prstGeom prst="rect">
            <a:avLst/>
          </a:prstGeom>
          <a:noFill/>
          <a:ln w="9525">
            <a:noFill/>
          </a:ln>
        </p:spPr>
      </p:pic>
      <p:pic>
        <p:nvPicPr>
          <p:cNvPr id="22532" name="图片 9220" descr="11111111"/>
          <p:cNvPicPr>
            <a:picLocks noChangeAspect="1"/>
          </p:cNvPicPr>
          <p:nvPr/>
        </p:nvPicPr>
        <p:blipFill>
          <a:blip r:embed="rId2"/>
          <a:stretch>
            <a:fillRect/>
          </a:stretch>
        </p:blipFill>
        <p:spPr>
          <a:xfrm>
            <a:off x="6203950" y="6343650"/>
            <a:ext cx="2533650" cy="390525"/>
          </a:xfrm>
          <a:prstGeom prst="rect">
            <a:avLst/>
          </a:prstGeom>
          <a:noFill/>
          <a:ln w="9525">
            <a:noFill/>
          </a:ln>
        </p:spPr>
      </p:pic>
      <p:pic>
        <p:nvPicPr>
          <p:cNvPr id="22533" name="图片 12"/>
          <p:cNvPicPr>
            <a:picLocks noChangeAspect="1"/>
          </p:cNvPicPr>
          <p:nvPr/>
        </p:nvPicPr>
        <p:blipFill>
          <a:blip r:embed="rId3"/>
          <a:stretch>
            <a:fillRect/>
          </a:stretch>
        </p:blipFill>
        <p:spPr>
          <a:xfrm rot="-3210082" flipH="1">
            <a:off x="7107238" y="3281363"/>
            <a:ext cx="155575" cy="650875"/>
          </a:xfrm>
          <a:prstGeom prst="rect">
            <a:avLst/>
          </a:prstGeom>
          <a:noFill/>
          <a:ln w="9525">
            <a:noFill/>
          </a:ln>
        </p:spPr>
      </p:pic>
      <p:pic>
        <p:nvPicPr>
          <p:cNvPr id="22534" name="图片 13"/>
          <p:cNvPicPr>
            <a:picLocks noChangeAspect="1"/>
          </p:cNvPicPr>
          <p:nvPr/>
        </p:nvPicPr>
        <p:blipFill>
          <a:blip r:embed="rId3"/>
          <a:stretch>
            <a:fillRect/>
          </a:stretch>
        </p:blipFill>
        <p:spPr>
          <a:xfrm rot="-3074189" flipH="1">
            <a:off x="6605588" y="5149850"/>
            <a:ext cx="555625" cy="133350"/>
          </a:xfrm>
          <a:prstGeom prst="rect">
            <a:avLst/>
          </a:prstGeom>
          <a:noFill/>
          <a:ln w="9525">
            <a:noFill/>
          </a:ln>
        </p:spPr>
      </p:pic>
      <p:sp>
        <p:nvSpPr>
          <p:cNvPr id="22535" name="文本框 8"/>
          <p:cNvSpPr/>
          <p:nvPr/>
        </p:nvSpPr>
        <p:spPr>
          <a:xfrm>
            <a:off x="2428875" y="2428875"/>
            <a:ext cx="4745038" cy="1381125"/>
          </a:xfrm>
          <a:prstGeom prst="rect">
            <a:avLst/>
          </a:prstGeom>
          <a:noFill/>
          <a:ln w="9525">
            <a:noFill/>
          </a:ln>
        </p:spPr>
        <p:txBody>
          <a:bodyPr lIns="68589" tIns="34295" rIns="68589" bIns="34295" anchor="t">
            <a:spAutoFit/>
          </a:bodyPr>
          <a:p>
            <a:pPr marL="342900" indent="-342900" algn="ctr"/>
            <a:r>
              <a:rPr lang="zh-CN" altLang="en-US" sz="8600" b="1" dirty="0">
                <a:solidFill>
                  <a:srgbClr val="595959"/>
                </a:solidFill>
                <a:latin typeface="微软雅黑" panose="020B0503020204020204" charset="-122"/>
                <a:ea typeface="微软雅黑" panose="020B0503020204020204" charset="-122"/>
                <a:sym typeface="微软雅黑" panose="020B0503020204020204" charset="-122"/>
              </a:rPr>
              <a:t>汇报结束</a:t>
            </a:r>
            <a:endParaRPr lang="zh-CN" altLang="en-US" sz="8600" b="1" dirty="0">
              <a:solidFill>
                <a:srgbClr val="595959"/>
              </a:solidFill>
              <a:latin typeface="微软雅黑" panose="020B0503020204020204" charset="-122"/>
              <a:ea typeface="微软雅黑" panose="020B0503020204020204" charset="-122"/>
              <a:sym typeface="微软雅黑" panose="020B0503020204020204" charset="-122"/>
            </a:endParaRPr>
          </a:p>
        </p:txBody>
      </p:sp>
      <p:sp>
        <p:nvSpPr>
          <p:cNvPr id="22536" name="文本框 16"/>
          <p:cNvSpPr/>
          <p:nvPr/>
        </p:nvSpPr>
        <p:spPr>
          <a:xfrm>
            <a:off x="1570038" y="4000500"/>
            <a:ext cx="6931025" cy="695325"/>
          </a:xfrm>
          <a:prstGeom prst="rect">
            <a:avLst/>
          </a:prstGeom>
          <a:noFill/>
          <a:ln w="9525">
            <a:noFill/>
          </a:ln>
        </p:spPr>
        <p:txBody>
          <a:bodyPr lIns="68589" tIns="34295" rIns="68589" bIns="34295" anchor="t">
            <a:spAutoFit/>
          </a:bodyPr>
          <a:p>
            <a:pPr marL="342900" indent="-342900" algn="ctr"/>
            <a:r>
              <a:rPr lang="zh-CN" altLang="en-US" sz="4100" b="1" dirty="0">
                <a:solidFill>
                  <a:srgbClr val="C00000"/>
                </a:solidFill>
                <a:latin typeface="微软雅黑" panose="020B0503020204020204" charset="-122"/>
                <a:ea typeface="微软雅黑" panose="020B0503020204020204" charset="-122"/>
                <a:sym typeface="微软雅黑" panose="020B0503020204020204" charset="-122"/>
              </a:rPr>
              <a:t>谢 谢 ！</a:t>
            </a:r>
            <a:endParaRPr lang="zh-CN" altLang="en-US" sz="4100" b="1" dirty="0">
              <a:solidFill>
                <a:srgbClr val="C00000"/>
              </a:solidFill>
              <a:latin typeface="微软雅黑" panose="020B0503020204020204" charset="-122"/>
              <a:ea typeface="微软雅黑" panose="020B0503020204020204" charset="-122"/>
              <a:sym typeface="微软雅黑" panose="020B0503020204020204" charset="-122"/>
            </a:endParaRPr>
          </a:p>
        </p:txBody>
      </p:sp>
      <p:sp>
        <p:nvSpPr>
          <p:cNvPr id="22537" name="日期占位符 1"/>
          <p:cNvSpPr/>
          <p:nvPr>
            <p:ph type="dt" sz="half" idx="10"/>
          </p:nvPr>
        </p:nvSpPr>
        <p:spPr/>
        <p:txBody>
          <a:bodyPr anchor="ctr"/>
          <a:lst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stStyle>
          <a:p>
            <a:pPr lvl="0" indent="0"/>
            <a:fld id="{BB962C8B-B14F-4D97-AF65-F5344CB8AC3E}" type="datetime1">
              <a:rPr lang="zh-CN" altLang="en-US" sz="1200" dirty="0">
                <a:solidFill>
                  <a:srgbClr val="898989"/>
                </a:solidFill>
              </a:rPr>
            </a:fld>
            <a:endParaRPr lang="zh-CN" altLang="en-US" sz="1200" dirty="0">
              <a:solidFill>
                <a:srgbClr val="898989"/>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矩形 4"/>
          <p:cNvSpPr/>
          <p:nvPr/>
        </p:nvSpPr>
        <p:spPr>
          <a:xfrm>
            <a:off x="60325" y="6508750"/>
            <a:ext cx="5595938"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sp>
        <p:nvSpPr>
          <p:cNvPr id="22530" name="矩形 5"/>
          <p:cNvSpPr/>
          <p:nvPr/>
        </p:nvSpPr>
        <p:spPr>
          <a:xfrm rot="10800000">
            <a:off x="1408113" y="1060450"/>
            <a:ext cx="7659687"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pic>
        <p:nvPicPr>
          <p:cNvPr id="22531" name="图片 6" descr="logo"/>
          <p:cNvPicPr>
            <a:picLocks noChangeAspect="1"/>
          </p:cNvPicPr>
          <p:nvPr/>
        </p:nvPicPr>
        <p:blipFill>
          <a:blip r:embed="rId1"/>
          <a:stretch>
            <a:fillRect/>
          </a:stretch>
        </p:blipFill>
        <p:spPr>
          <a:xfrm>
            <a:off x="168275" y="168275"/>
            <a:ext cx="1030288" cy="990600"/>
          </a:xfrm>
          <a:prstGeom prst="rect">
            <a:avLst/>
          </a:prstGeom>
          <a:noFill/>
          <a:ln w="9525">
            <a:noFill/>
          </a:ln>
        </p:spPr>
      </p:pic>
      <p:pic>
        <p:nvPicPr>
          <p:cNvPr id="22532" name="图片 9220" descr="11111111"/>
          <p:cNvPicPr>
            <a:picLocks noChangeAspect="1"/>
          </p:cNvPicPr>
          <p:nvPr/>
        </p:nvPicPr>
        <p:blipFill>
          <a:blip r:embed="rId2"/>
          <a:stretch>
            <a:fillRect/>
          </a:stretch>
        </p:blipFill>
        <p:spPr>
          <a:xfrm>
            <a:off x="6203950" y="6343650"/>
            <a:ext cx="2533650" cy="390525"/>
          </a:xfrm>
          <a:prstGeom prst="rect">
            <a:avLst/>
          </a:prstGeom>
          <a:noFill/>
          <a:ln w="9525">
            <a:noFill/>
          </a:ln>
        </p:spPr>
      </p:pic>
      <p:pic>
        <p:nvPicPr>
          <p:cNvPr id="22534" name="图片 13"/>
          <p:cNvPicPr>
            <a:picLocks noChangeAspect="1"/>
          </p:cNvPicPr>
          <p:nvPr/>
        </p:nvPicPr>
        <p:blipFill>
          <a:blip r:embed="rId3"/>
          <a:stretch>
            <a:fillRect/>
          </a:stretch>
        </p:blipFill>
        <p:spPr>
          <a:xfrm rot="-3074189" flipH="1">
            <a:off x="6605588" y="5149850"/>
            <a:ext cx="555625" cy="133350"/>
          </a:xfrm>
          <a:prstGeom prst="rect">
            <a:avLst/>
          </a:prstGeom>
          <a:noFill/>
          <a:ln w="9525">
            <a:noFill/>
          </a:ln>
        </p:spPr>
      </p:pic>
      <p:sp>
        <p:nvSpPr>
          <p:cNvPr id="22537" name="日期占位符 1"/>
          <p:cNvSpPr/>
          <p:nvPr>
            <p:ph type="dt" sz="half" idx="10"/>
          </p:nvPr>
        </p:nvSpPr>
        <p:spPr/>
        <p:txBody>
          <a:bodyPr anchor="ctr"/>
          <a:lst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stStyle>
          <a:p>
            <a:pPr lvl="0" indent="0"/>
            <a:fld id="{BB962C8B-B14F-4D97-AF65-F5344CB8AC3E}" type="datetime1">
              <a:rPr lang="zh-CN" altLang="en-US" sz="1200" dirty="0">
                <a:solidFill>
                  <a:srgbClr val="898989"/>
                </a:solidFill>
              </a:rPr>
            </a:fld>
            <a:endParaRPr lang="zh-CN" altLang="en-US" sz="1200" dirty="0">
              <a:solidFill>
                <a:srgbClr val="898989"/>
              </a:solidFill>
            </a:endParaRPr>
          </a:p>
        </p:txBody>
      </p:sp>
      <p:graphicFrame>
        <p:nvGraphicFramePr>
          <p:cNvPr id="4" name="表格 3"/>
          <p:cNvGraphicFramePr/>
          <p:nvPr>
            <p:custDataLst>
              <p:tags r:id="rId4"/>
            </p:custDataLst>
          </p:nvPr>
        </p:nvGraphicFramePr>
        <p:xfrm>
          <a:off x="1905000" y="1462596"/>
          <a:ext cx="5914390" cy="4531995"/>
        </p:xfrm>
        <a:graphic>
          <a:graphicData uri="http://schemas.openxmlformats.org/drawingml/2006/table">
            <a:tbl>
              <a:tblPr firstRow="1" bandRow="1">
                <a:tableStyleId>{5940675A-B579-460E-94D1-54222C63F5DA}</a:tableStyleId>
              </a:tblPr>
              <a:tblGrid>
                <a:gridCol w="1848485"/>
                <a:gridCol w="3485515"/>
              </a:tblGrid>
              <a:tr h="183515">
                <a:tc>
                  <a:txBody>
                    <a:bodyPr/>
                    <a:p>
                      <a:pPr>
                        <a:buNone/>
                      </a:pPr>
                      <a:r>
                        <a:rPr lang="en-US" sz="1100" b="0">
                          <a:solidFill>
                            <a:srgbClr val="212121"/>
                          </a:solidFill>
                          <a:latin typeface="Arial" panose="020B0604020202020204" pitchFamily="34" charset="0"/>
                          <a:cs typeface="Arial" panose="020B0604020202020204" pitchFamily="34" charset="0"/>
                        </a:rPr>
                        <a:t>交易品种</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不锈钢</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82880">
                <a:tc>
                  <a:txBody>
                    <a:bodyPr/>
                    <a:p>
                      <a:pPr>
                        <a:buNone/>
                      </a:pPr>
                      <a:r>
                        <a:rPr lang="en-US" sz="1100" b="0">
                          <a:solidFill>
                            <a:srgbClr val="212121"/>
                          </a:solidFill>
                          <a:latin typeface="Arial" panose="020B0604020202020204" pitchFamily="34" charset="0"/>
                          <a:cs typeface="Arial" panose="020B0604020202020204" pitchFamily="34" charset="0"/>
                        </a:rPr>
                        <a:t>交易单位</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5吨/手</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83515">
                <a:tc>
                  <a:txBody>
                    <a:bodyPr/>
                    <a:p>
                      <a:pPr>
                        <a:buNone/>
                      </a:pPr>
                      <a:r>
                        <a:rPr lang="en-US" sz="1100" b="0">
                          <a:solidFill>
                            <a:srgbClr val="212121"/>
                          </a:solidFill>
                          <a:latin typeface="Arial" panose="020B0604020202020204" pitchFamily="34" charset="0"/>
                          <a:cs typeface="Arial" panose="020B0604020202020204" pitchFamily="34" charset="0"/>
                        </a:rPr>
                        <a:t>报价单位</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元(人民币)/吨</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82880">
                <a:tc>
                  <a:txBody>
                    <a:bodyPr/>
                    <a:p>
                      <a:pPr>
                        <a:buNone/>
                      </a:pPr>
                      <a:r>
                        <a:rPr lang="en-US" sz="1100" b="0">
                          <a:solidFill>
                            <a:srgbClr val="212121"/>
                          </a:solidFill>
                          <a:latin typeface="Arial" panose="020B0604020202020204" pitchFamily="34" charset="0"/>
                          <a:cs typeface="Arial" panose="020B0604020202020204" pitchFamily="34" charset="0"/>
                        </a:rPr>
                        <a:t>最小变动价位</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5元/吨</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83515">
                <a:tc>
                  <a:txBody>
                    <a:bodyPr/>
                    <a:p>
                      <a:pPr>
                        <a:buNone/>
                      </a:pPr>
                      <a:r>
                        <a:rPr lang="en-US" sz="1100" b="0">
                          <a:solidFill>
                            <a:srgbClr val="212121"/>
                          </a:solidFill>
                          <a:latin typeface="Arial" panose="020B0604020202020204" pitchFamily="34" charset="0"/>
                          <a:cs typeface="Arial" panose="020B0604020202020204" pitchFamily="34" charset="0"/>
                        </a:rPr>
                        <a:t>涨跌停板幅度</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涨跌停板幅度为±6%。</a:t>
                      </a:r>
                      <a:endParaRPr lang="en-US" sz="1100" b="0">
                        <a:solidFill>
                          <a:srgbClr val="212121"/>
                        </a:solidFill>
                        <a:latin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82880">
                <a:tc>
                  <a:txBody>
                    <a:bodyPr/>
                    <a:p>
                      <a:pPr>
                        <a:buNone/>
                      </a:pPr>
                      <a:r>
                        <a:rPr lang="zh-CN" sz="1100" b="1">
                          <a:solidFill>
                            <a:srgbClr val="212121"/>
                          </a:solidFill>
                          <a:sym typeface="+mn-ea"/>
                        </a:rPr>
                        <a:t>挂盘合约</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a:solidFill>
                            <a:srgbClr val="212121"/>
                          </a:solidFill>
                          <a:latin typeface="Arial" panose="020B0604020202020204" pitchFamily="34" charset="0"/>
                          <a:sym typeface="+mn-ea"/>
                        </a:rPr>
                        <a:t>SS2002</a:t>
                      </a:r>
                      <a:r>
                        <a:rPr lang="zh-CN" sz="1100">
                          <a:solidFill>
                            <a:srgbClr val="212121"/>
                          </a:solidFill>
                          <a:sym typeface="+mn-ea"/>
                        </a:rPr>
                        <a:t>、</a:t>
                      </a:r>
                      <a:r>
                        <a:rPr lang="en-US" sz="1100">
                          <a:solidFill>
                            <a:srgbClr val="212121"/>
                          </a:solidFill>
                          <a:latin typeface="Arial" panose="020B0604020202020204" pitchFamily="34" charset="0"/>
                          <a:sym typeface="+mn-ea"/>
                        </a:rPr>
                        <a:t>SS2003</a:t>
                      </a:r>
                      <a:r>
                        <a:rPr lang="zh-CN" sz="1100">
                          <a:solidFill>
                            <a:srgbClr val="212121"/>
                          </a:solidFill>
                          <a:sym typeface="+mn-ea"/>
                        </a:rPr>
                        <a:t>、</a:t>
                      </a:r>
                      <a:r>
                        <a:rPr lang="en-US" sz="1100">
                          <a:solidFill>
                            <a:srgbClr val="212121"/>
                          </a:solidFill>
                          <a:latin typeface="Arial" panose="020B0604020202020204" pitchFamily="34" charset="0"/>
                          <a:sym typeface="+mn-ea"/>
                        </a:rPr>
                        <a:t>SS2004</a:t>
                      </a:r>
                      <a:r>
                        <a:rPr lang="zh-CN" sz="1100">
                          <a:solidFill>
                            <a:srgbClr val="212121"/>
                          </a:solidFill>
                          <a:sym typeface="+mn-ea"/>
                        </a:rPr>
                        <a:t>、</a:t>
                      </a:r>
                      <a:r>
                        <a:rPr lang="en-US" sz="1100">
                          <a:solidFill>
                            <a:srgbClr val="212121"/>
                          </a:solidFill>
                          <a:latin typeface="Arial" panose="020B0604020202020204" pitchFamily="34" charset="0"/>
                          <a:sym typeface="+mn-ea"/>
                        </a:rPr>
                        <a:t>SS2005</a:t>
                      </a:r>
                      <a:r>
                        <a:rPr lang="zh-CN" sz="1100">
                          <a:solidFill>
                            <a:srgbClr val="212121"/>
                          </a:solidFill>
                          <a:sym typeface="+mn-ea"/>
                        </a:rPr>
                        <a:t>、</a:t>
                      </a:r>
                      <a:r>
                        <a:rPr lang="en-US" sz="1100">
                          <a:solidFill>
                            <a:srgbClr val="212121"/>
                          </a:solidFill>
                          <a:latin typeface="Arial" panose="020B0604020202020204" pitchFamily="34" charset="0"/>
                          <a:sym typeface="+mn-ea"/>
                        </a:rPr>
                        <a:t>SS2006</a:t>
                      </a:r>
                      <a:r>
                        <a:rPr lang="zh-CN" sz="1100">
                          <a:solidFill>
                            <a:srgbClr val="212121"/>
                          </a:solidFill>
                          <a:sym typeface="+mn-ea"/>
                        </a:rPr>
                        <a:t>、</a:t>
                      </a:r>
                      <a:r>
                        <a:rPr lang="en-US" sz="1100">
                          <a:solidFill>
                            <a:srgbClr val="212121"/>
                          </a:solidFill>
                          <a:latin typeface="Arial" panose="020B0604020202020204" pitchFamily="34" charset="0"/>
                          <a:sym typeface="+mn-ea"/>
                        </a:rPr>
                        <a:t>SS2007</a:t>
                      </a:r>
                      <a:r>
                        <a:rPr lang="zh-CN" sz="1100">
                          <a:solidFill>
                            <a:srgbClr val="212121"/>
                          </a:solidFill>
                          <a:sym typeface="+mn-ea"/>
                        </a:rPr>
                        <a:t>、</a:t>
                      </a:r>
                      <a:r>
                        <a:rPr lang="en-US" sz="1100">
                          <a:solidFill>
                            <a:srgbClr val="212121"/>
                          </a:solidFill>
                          <a:latin typeface="Arial" panose="020B0604020202020204" pitchFamily="34" charset="0"/>
                          <a:sym typeface="+mn-ea"/>
                        </a:rPr>
                        <a:t>SS2008</a:t>
                      </a:r>
                      <a:r>
                        <a:rPr lang="zh-CN" sz="1100">
                          <a:solidFill>
                            <a:srgbClr val="212121"/>
                          </a:solidFill>
                          <a:sym typeface="+mn-ea"/>
                        </a:rPr>
                        <a:t>、</a:t>
                      </a:r>
                      <a:r>
                        <a:rPr lang="en-US" sz="1100">
                          <a:solidFill>
                            <a:srgbClr val="212121"/>
                          </a:solidFill>
                          <a:latin typeface="Arial" panose="020B0604020202020204" pitchFamily="34" charset="0"/>
                          <a:sym typeface="+mn-ea"/>
                        </a:rPr>
                        <a:t>SS2009</a:t>
                      </a:r>
                      <a:r>
                        <a:rPr lang="zh-CN" sz="1100">
                          <a:solidFill>
                            <a:srgbClr val="212121"/>
                          </a:solidFill>
                          <a:sym typeface="+mn-ea"/>
                        </a:rPr>
                        <a:t>。</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330200">
                <a:tc>
                  <a:txBody>
                    <a:bodyPr/>
                    <a:p>
                      <a:pPr>
                        <a:buNone/>
                      </a:pPr>
                      <a:r>
                        <a:rPr lang="en-US" sz="1100" b="0">
                          <a:solidFill>
                            <a:srgbClr val="212121"/>
                          </a:solidFill>
                          <a:latin typeface="Arial" panose="020B0604020202020204" pitchFamily="34" charset="0"/>
                          <a:cs typeface="Arial" panose="020B0604020202020204" pitchFamily="34" charset="0"/>
                        </a:rPr>
                        <a:t>交易时间</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上午9:00-11:30，下午1:30-3:00</a:t>
                      </a:r>
                      <a:r>
                        <a:rPr lang="zh-CN" altLang="en-US" sz="1100" b="0">
                          <a:solidFill>
                            <a:srgbClr val="212121"/>
                          </a:solidFill>
                          <a:latin typeface="Arial" panose="020B0604020202020204" pitchFamily="34" charset="0"/>
                          <a:cs typeface="Arial" panose="020B0604020202020204" pitchFamily="34" charset="0"/>
                        </a:rPr>
                        <a:t>，</a:t>
                      </a:r>
                      <a:r>
                        <a:rPr lang="zh-CN" sz="1100">
                          <a:solidFill>
                            <a:srgbClr val="212121"/>
                          </a:solidFill>
                          <a:sym typeface="+mn-ea"/>
                        </a:rPr>
                        <a:t>连续交易时间，每周一至周五</a:t>
                      </a:r>
                      <a:r>
                        <a:rPr lang="en-US" sz="1100">
                          <a:solidFill>
                            <a:srgbClr val="212121"/>
                          </a:solidFill>
                          <a:latin typeface="Arial" panose="020B0604020202020204" pitchFamily="34" charset="0"/>
                          <a:sym typeface="+mn-ea"/>
                        </a:rPr>
                        <a:t>21:00-</a:t>
                      </a:r>
                      <a:r>
                        <a:rPr lang="zh-CN" sz="1100">
                          <a:solidFill>
                            <a:srgbClr val="212121"/>
                          </a:solidFill>
                          <a:sym typeface="+mn-ea"/>
                        </a:rPr>
                        <a:t>次日</a:t>
                      </a:r>
                      <a:r>
                        <a:rPr lang="en-US" sz="1100">
                          <a:solidFill>
                            <a:srgbClr val="212121"/>
                          </a:solidFill>
                          <a:latin typeface="Arial" panose="020B0604020202020204" pitchFamily="34" charset="0"/>
                          <a:sym typeface="+mn-ea"/>
                        </a:rPr>
                        <a:t>1:00</a:t>
                      </a:r>
                      <a:r>
                        <a:rPr lang="zh-CN" sz="1100">
                          <a:solidFill>
                            <a:srgbClr val="212121"/>
                          </a:solidFill>
                          <a:sym typeface="+mn-ea"/>
                        </a:rPr>
                        <a:t>。法定节假日前第一个工作日（不包含周六和周日）的连续交易时间段不交易。</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335280">
                <a:tc>
                  <a:txBody>
                    <a:bodyPr/>
                    <a:p>
                      <a:pPr>
                        <a:buNone/>
                      </a:pPr>
                      <a:r>
                        <a:rPr lang="en-US" sz="1100" b="0">
                          <a:solidFill>
                            <a:srgbClr val="212121"/>
                          </a:solidFill>
                          <a:latin typeface="Arial" panose="020B0604020202020204" pitchFamily="34" charset="0"/>
                          <a:cs typeface="Arial" panose="020B0604020202020204" pitchFamily="34" charset="0"/>
                        </a:rPr>
                        <a:t>最后交易日</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合约月份的15日（遇国家法定节假日顺延,春节月份等最后交易日交易所可另行调整并通知）。</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83515">
                <a:tc>
                  <a:txBody>
                    <a:bodyPr/>
                    <a:p>
                      <a:pPr>
                        <a:buNone/>
                      </a:pPr>
                      <a:r>
                        <a:rPr lang="en-US" sz="1100" b="0">
                          <a:solidFill>
                            <a:srgbClr val="212121"/>
                          </a:solidFill>
                          <a:latin typeface="Arial" panose="020B0604020202020204" pitchFamily="34" charset="0"/>
                          <a:cs typeface="Arial" panose="020B0604020202020204" pitchFamily="34" charset="0"/>
                        </a:rPr>
                        <a:t>交割日期</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最后交易日后连续五个工作日</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484630">
                <a:tc>
                  <a:txBody>
                    <a:bodyPr/>
                    <a:p>
                      <a:pPr>
                        <a:buNone/>
                      </a:pPr>
                      <a:r>
                        <a:rPr lang="en-US" sz="1100" b="0">
                          <a:solidFill>
                            <a:srgbClr val="212121"/>
                          </a:solidFill>
                          <a:latin typeface="Arial" panose="020B0604020202020204" pitchFamily="34" charset="0"/>
                          <a:cs typeface="Arial" panose="020B0604020202020204" pitchFamily="34" charset="0"/>
                        </a:rPr>
                        <a:t>交割品级</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标准品为厚度2.0mm、宽度1219mm、表面加工类型为2B、边部状态为切边的304奥氏体不锈钢冷轧卷板。替代交割品厚度可选0.5 mm、0.6 mm、0.7 mm、0.8 mm、0.9 mm、1.0 mm、1.2 mm、1.5 mm、3.0mm，宽度可选1000mm、1500mm，边部状态可选毛边（厚度升贴水、边部状态升贴水由交易所另行规定并公告）。质量符合GB/T3280-2015《不锈钢冷轧钢板和钢带》要求的06Cr19Ni10，或者符合JIS G 4305：2012《冷轧不锈钢钢板及钢带》的SUS304。</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82880">
                <a:tc>
                  <a:txBody>
                    <a:bodyPr/>
                    <a:p>
                      <a:pPr>
                        <a:buNone/>
                      </a:pPr>
                      <a:r>
                        <a:rPr lang="en-US" sz="1100" b="0">
                          <a:solidFill>
                            <a:srgbClr val="212121"/>
                          </a:solidFill>
                          <a:latin typeface="Arial" panose="020B0604020202020204" pitchFamily="34" charset="0"/>
                          <a:cs typeface="Arial" panose="020B0604020202020204" pitchFamily="34" charset="0"/>
                        </a:rPr>
                        <a:t>交割地点</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交易所指定交割地点</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83515">
                <a:tc>
                  <a:txBody>
                    <a:bodyPr/>
                    <a:p>
                      <a:pPr>
                        <a:buNone/>
                      </a:pPr>
                      <a:r>
                        <a:rPr lang="en-US" sz="1100" b="0">
                          <a:solidFill>
                            <a:srgbClr val="212121"/>
                          </a:solidFill>
                          <a:latin typeface="Arial" panose="020B0604020202020204" pitchFamily="34" charset="0"/>
                          <a:cs typeface="Arial" panose="020B0604020202020204" pitchFamily="34" charset="0"/>
                        </a:rPr>
                        <a:t>最低交易保证金</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合约价值的8%</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82880">
                <a:tc>
                  <a:txBody>
                    <a:bodyPr/>
                    <a:p>
                      <a:pPr>
                        <a:buNone/>
                      </a:pPr>
                      <a:r>
                        <a:rPr lang="en-US" sz="1100" b="0">
                          <a:solidFill>
                            <a:srgbClr val="212121"/>
                          </a:solidFill>
                          <a:latin typeface="Arial" panose="020B0604020202020204" pitchFamily="34" charset="0"/>
                          <a:cs typeface="Arial" panose="020B0604020202020204" pitchFamily="34" charset="0"/>
                        </a:rPr>
                        <a:t>交割方式</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实物交割</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83515">
                <a:tc>
                  <a:txBody>
                    <a:bodyPr/>
                    <a:p>
                      <a:pPr>
                        <a:buNone/>
                      </a:pPr>
                      <a:r>
                        <a:rPr lang="en-US" sz="1100" b="0">
                          <a:solidFill>
                            <a:srgbClr val="212121"/>
                          </a:solidFill>
                          <a:latin typeface="Arial" panose="020B0604020202020204" pitchFamily="34" charset="0"/>
                          <a:cs typeface="Arial" panose="020B0604020202020204" pitchFamily="34" charset="0"/>
                        </a:rPr>
                        <a:t>交割单位</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60吨</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82880">
                <a:tc>
                  <a:txBody>
                    <a:bodyPr/>
                    <a:p>
                      <a:pPr>
                        <a:buNone/>
                      </a:pPr>
                      <a:r>
                        <a:rPr lang="en-US" sz="1100" b="0">
                          <a:solidFill>
                            <a:srgbClr val="212121"/>
                          </a:solidFill>
                          <a:latin typeface="Arial" panose="020B0604020202020204" pitchFamily="34" charset="0"/>
                          <a:cs typeface="Arial" panose="020B0604020202020204" pitchFamily="34" charset="0"/>
                        </a:rPr>
                        <a:t>交易代码</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SS</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183515">
                <a:tc>
                  <a:txBody>
                    <a:bodyPr/>
                    <a:p>
                      <a:pPr>
                        <a:buNone/>
                      </a:pPr>
                      <a:r>
                        <a:rPr lang="en-US" sz="1100" b="0">
                          <a:solidFill>
                            <a:srgbClr val="212121"/>
                          </a:solidFill>
                          <a:latin typeface="Arial" panose="020B0604020202020204" pitchFamily="34" charset="0"/>
                          <a:cs typeface="Arial" panose="020B0604020202020204" pitchFamily="34" charset="0"/>
                        </a:rPr>
                        <a:t>上市交易所</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a:buNone/>
                      </a:pPr>
                      <a:r>
                        <a:rPr lang="en-US" sz="1100" b="0">
                          <a:solidFill>
                            <a:srgbClr val="212121"/>
                          </a:solidFill>
                          <a:latin typeface="Arial" panose="020B0604020202020204" pitchFamily="34" charset="0"/>
                          <a:cs typeface="Arial" panose="020B0604020202020204" pitchFamily="34" charset="0"/>
                        </a:rPr>
                        <a:t>上海期货交易所</a:t>
                      </a:r>
                      <a:endParaRPr lang="en-US" altLang="en-US" sz="1100" b="0">
                        <a:solidFill>
                          <a:srgbClr val="212121"/>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bl>
          </a:graphicData>
        </a:graphic>
      </p:graphicFrame>
      <p:sp>
        <p:nvSpPr>
          <p:cNvPr id="5" name="矩形 4"/>
          <p:cNvSpPr/>
          <p:nvPr/>
        </p:nvSpPr>
        <p:spPr>
          <a:xfrm>
            <a:off x="1245870" y="2887345"/>
            <a:ext cx="457200" cy="139001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p>
            <a:pPr algn="l"/>
            <a:r>
              <a:rPr lang="zh-CN" altLang="en-US" b="1">
                <a:solidFill>
                  <a:schemeClr val="tx1"/>
                </a:solidFill>
                <a:latin typeface="微软雅黑" panose="020B0503020204020204" charset="-122"/>
                <a:ea typeface="微软雅黑" panose="020B0503020204020204" charset="-122"/>
              </a:rPr>
              <a:t>交割规则</a:t>
            </a:r>
            <a:endParaRPr lang="zh-CN" altLang="en-US" b="1">
              <a:solidFill>
                <a:schemeClr val="tx1"/>
              </a:solidFill>
              <a:latin typeface="微软雅黑" panose="020B0503020204020204" charset="-122"/>
              <a:ea typeface="微软雅黑" panose="020B0503020204020204" charset="-122"/>
            </a:endParaRPr>
          </a:p>
        </p:txBody>
      </p:sp>
      <p:sp>
        <p:nvSpPr>
          <p:cNvPr id="6" name="文本框 1"/>
          <p:cNvSpPr/>
          <p:nvPr/>
        </p:nvSpPr>
        <p:spPr>
          <a:xfrm>
            <a:off x="1408430" y="376873"/>
            <a:ext cx="3689350" cy="573087"/>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不锈钢期货合约介绍</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矩形 4"/>
          <p:cNvSpPr/>
          <p:nvPr/>
        </p:nvSpPr>
        <p:spPr>
          <a:xfrm>
            <a:off x="60325" y="6508750"/>
            <a:ext cx="5595938"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sp>
        <p:nvSpPr>
          <p:cNvPr id="22530" name="矩形 5"/>
          <p:cNvSpPr/>
          <p:nvPr/>
        </p:nvSpPr>
        <p:spPr>
          <a:xfrm rot="10800000">
            <a:off x="1408113" y="1060450"/>
            <a:ext cx="7659687"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pic>
        <p:nvPicPr>
          <p:cNvPr id="22531" name="图片 6" descr="logo"/>
          <p:cNvPicPr>
            <a:picLocks noChangeAspect="1"/>
          </p:cNvPicPr>
          <p:nvPr/>
        </p:nvPicPr>
        <p:blipFill>
          <a:blip r:embed="rId1"/>
          <a:stretch>
            <a:fillRect/>
          </a:stretch>
        </p:blipFill>
        <p:spPr>
          <a:xfrm>
            <a:off x="168275" y="168275"/>
            <a:ext cx="1030288" cy="990600"/>
          </a:xfrm>
          <a:prstGeom prst="rect">
            <a:avLst/>
          </a:prstGeom>
          <a:noFill/>
          <a:ln w="9525">
            <a:noFill/>
          </a:ln>
        </p:spPr>
      </p:pic>
      <p:pic>
        <p:nvPicPr>
          <p:cNvPr id="22532" name="图片 9220" descr="11111111"/>
          <p:cNvPicPr>
            <a:picLocks noChangeAspect="1"/>
          </p:cNvPicPr>
          <p:nvPr/>
        </p:nvPicPr>
        <p:blipFill>
          <a:blip r:embed="rId2"/>
          <a:stretch>
            <a:fillRect/>
          </a:stretch>
        </p:blipFill>
        <p:spPr>
          <a:xfrm>
            <a:off x="6203950" y="6343650"/>
            <a:ext cx="2533650" cy="390525"/>
          </a:xfrm>
          <a:prstGeom prst="rect">
            <a:avLst/>
          </a:prstGeom>
          <a:noFill/>
          <a:ln w="9525">
            <a:noFill/>
          </a:ln>
        </p:spPr>
      </p:pic>
      <p:pic>
        <p:nvPicPr>
          <p:cNvPr id="22533" name="图片 12"/>
          <p:cNvPicPr>
            <a:picLocks noChangeAspect="1"/>
          </p:cNvPicPr>
          <p:nvPr/>
        </p:nvPicPr>
        <p:blipFill>
          <a:blip r:embed="rId3"/>
          <a:stretch>
            <a:fillRect/>
          </a:stretch>
        </p:blipFill>
        <p:spPr>
          <a:xfrm rot="-3210082" flipH="1">
            <a:off x="7107238" y="3281363"/>
            <a:ext cx="155575" cy="650875"/>
          </a:xfrm>
          <a:prstGeom prst="rect">
            <a:avLst/>
          </a:prstGeom>
          <a:noFill/>
          <a:ln w="9525">
            <a:noFill/>
          </a:ln>
        </p:spPr>
      </p:pic>
      <p:pic>
        <p:nvPicPr>
          <p:cNvPr id="22534" name="图片 13"/>
          <p:cNvPicPr>
            <a:picLocks noChangeAspect="1"/>
          </p:cNvPicPr>
          <p:nvPr/>
        </p:nvPicPr>
        <p:blipFill>
          <a:blip r:embed="rId3"/>
          <a:stretch>
            <a:fillRect/>
          </a:stretch>
        </p:blipFill>
        <p:spPr>
          <a:xfrm rot="-3074189" flipH="1">
            <a:off x="6605588" y="5149850"/>
            <a:ext cx="555625" cy="133350"/>
          </a:xfrm>
          <a:prstGeom prst="rect">
            <a:avLst/>
          </a:prstGeom>
          <a:noFill/>
          <a:ln w="9525">
            <a:noFill/>
          </a:ln>
        </p:spPr>
      </p:pic>
      <p:sp>
        <p:nvSpPr>
          <p:cNvPr id="22537" name="日期占位符 1"/>
          <p:cNvSpPr/>
          <p:nvPr>
            <p:ph type="dt" sz="half" idx="10"/>
          </p:nvPr>
        </p:nvSpPr>
        <p:spPr/>
        <p:txBody>
          <a:bodyPr anchor="ctr"/>
          <a:lst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stStyle>
          <a:p>
            <a:pPr lvl="0" indent="0"/>
            <a:fld id="{BB962C8B-B14F-4D97-AF65-F5344CB8AC3E}" type="datetime1">
              <a:rPr lang="zh-CN" altLang="en-US" sz="1200" dirty="0">
                <a:solidFill>
                  <a:srgbClr val="898989"/>
                </a:solidFill>
              </a:rPr>
            </a:fld>
            <a:endParaRPr lang="zh-CN" altLang="en-US" sz="1200" dirty="0">
              <a:solidFill>
                <a:srgbClr val="898989"/>
              </a:solidFill>
            </a:endParaRPr>
          </a:p>
        </p:txBody>
      </p:sp>
      <p:graphicFrame>
        <p:nvGraphicFramePr>
          <p:cNvPr id="3" name="表格 2"/>
          <p:cNvGraphicFramePr/>
          <p:nvPr>
            <p:custDataLst>
              <p:tags r:id="rId4"/>
            </p:custDataLst>
          </p:nvPr>
        </p:nvGraphicFramePr>
        <p:xfrm>
          <a:off x="967740" y="1903095"/>
          <a:ext cx="7769860" cy="3861435"/>
        </p:xfrm>
        <a:graphic>
          <a:graphicData uri="http://schemas.openxmlformats.org/drawingml/2006/table">
            <a:tbl>
              <a:tblPr firstRow="1" bandRow="1">
                <a:tableStyleId>{5C22544A-7EE6-4342-B048-85BDC9FD1C3A}</a:tableStyleId>
              </a:tblPr>
              <a:tblGrid>
                <a:gridCol w="641350"/>
                <a:gridCol w="2000250"/>
                <a:gridCol w="803275"/>
                <a:gridCol w="852170"/>
                <a:gridCol w="1105535"/>
                <a:gridCol w="817245"/>
                <a:gridCol w="808990"/>
                <a:gridCol w="741045"/>
              </a:tblGrid>
              <a:tr h="0">
                <a:tc>
                  <a:txBody>
                    <a:bodyPr/>
                    <a:p>
                      <a:pPr algn="ctr">
                        <a:buNone/>
                      </a:pPr>
                      <a:r>
                        <a:rPr lang="zh-CN" altLang="en-US" sz="1000"/>
                        <a:t>序号</a:t>
                      </a:r>
                      <a:endParaRPr lang="zh-CN" altLang="en-US" sz="1000"/>
                    </a:p>
                  </a:txBody>
                  <a:tcPr/>
                </a:tc>
                <a:tc>
                  <a:txBody>
                    <a:bodyPr/>
                    <a:p>
                      <a:pPr algn="ctr">
                        <a:buNone/>
                      </a:pPr>
                      <a:r>
                        <a:rPr lang="zh-CN" altLang="en-US" sz="1000"/>
                        <a:t>注册企业</a:t>
                      </a:r>
                      <a:endParaRPr lang="zh-CN" altLang="en-US" sz="1000"/>
                    </a:p>
                  </a:txBody>
                  <a:tcPr/>
                </a:tc>
                <a:tc>
                  <a:txBody>
                    <a:bodyPr/>
                    <a:p>
                      <a:pPr algn="ctr">
                        <a:buNone/>
                      </a:pPr>
                      <a:r>
                        <a:rPr lang="zh-CN" altLang="en-US" sz="1000"/>
                        <a:t>产地</a:t>
                      </a:r>
                      <a:endParaRPr lang="zh-CN" altLang="en-US" sz="1000"/>
                    </a:p>
                  </a:txBody>
                  <a:tcPr/>
                </a:tc>
                <a:tc>
                  <a:txBody>
                    <a:bodyPr/>
                    <a:p>
                      <a:pPr algn="ctr">
                        <a:buNone/>
                      </a:pPr>
                      <a:r>
                        <a:rPr lang="zh-CN" altLang="en-US" sz="1000"/>
                        <a:t>注册日期</a:t>
                      </a:r>
                      <a:endParaRPr lang="zh-CN" altLang="en-US" sz="1000"/>
                    </a:p>
                  </a:txBody>
                  <a:tcPr/>
                </a:tc>
                <a:tc>
                  <a:txBody>
                    <a:bodyPr/>
                    <a:p>
                      <a:pPr algn="ctr">
                        <a:buNone/>
                      </a:pPr>
                      <a:r>
                        <a:rPr lang="zh-CN" altLang="en-US" sz="1000"/>
                        <a:t>商标</a:t>
                      </a:r>
                      <a:endParaRPr lang="zh-CN" altLang="en-US" sz="1000"/>
                    </a:p>
                  </a:txBody>
                  <a:tcPr/>
                </a:tc>
                <a:tc>
                  <a:txBody>
                    <a:bodyPr/>
                    <a:p>
                      <a:pPr algn="ctr">
                        <a:buNone/>
                      </a:pPr>
                      <a:r>
                        <a:rPr lang="zh-CN" altLang="en-US" sz="1000"/>
                        <a:t>牌号</a:t>
                      </a:r>
                      <a:endParaRPr lang="zh-CN" altLang="en-US" sz="1000"/>
                    </a:p>
                  </a:txBody>
                  <a:tcPr/>
                </a:tc>
                <a:tc>
                  <a:txBody>
                    <a:bodyPr/>
                    <a:p>
                      <a:pPr algn="ctr">
                        <a:buNone/>
                      </a:pPr>
                      <a:r>
                        <a:rPr lang="zh-CN" altLang="en-US" sz="1000"/>
                        <a:t>边部状态</a:t>
                      </a:r>
                      <a:endParaRPr lang="zh-CN" altLang="en-US" sz="1000"/>
                    </a:p>
                  </a:txBody>
                  <a:tcPr/>
                </a:tc>
                <a:tc>
                  <a:txBody>
                    <a:bodyPr/>
                    <a:p>
                      <a:pPr algn="ctr">
                        <a:buNone/>
                      </a:pPr>
                      <a:r>
                        <a:rPr lang="zh-CN" altLang="en-US" sz="1000"/>
                        <a:t>卷重范围</a:t>
                      </a:r>
                      <a:endParaRPr lang="zh-CN" altLang="en-US" sz="1000"/>
                    </a:p>
                  </a:txBody>
                  <a:tcPr/>
                </a:tc>
              </a:tr>
              <a:tr h="0">
                <a:tc>
                  <a:txBody>
                    <a:bodyPr/>
                    <a:p>
                      <a:pPr algn="ctr">
                        <a:buNone/>
                      </a:pPr>
                      <a:r>
                        <a:rPr lang="zh-CN" altLang="en-US" sz="1000"/>
                        <a:t>1</a:t>
                      </a:r>
                      <a:endParaRPr lang="zh-CN" altLang="en-US" sz="1000"/>
                    </a:p>
                  </a:txBody>
                  <a:tcPr/>
                </a:tc>
                <a:tc>
                  <a:txBody>
                    <a:bodyPr/>
                    <a:p>
                      <a:pPr algn="ctr">
                        <a:buNone/>
                      </a:pPr>
                      <a:r>
                        <a:rPr lang="zh-CN" altLang="en-US" sz="1000"/>
                        <a:t>宁波宝新不锈钢有限公司</a:t>
                      </a:r>
                      <a:endParaRPr lang="zh-CN" altLang="en-US" sz="1000"/>
                    </a:p>
                  </a:txBody>
                  <a:tcPr/>
                </a:tc>
                <a:tc>
                  <a:txBody>
                    <a:bodyPr/>
                    <a:p>
                      <a:pPr algn="ctr">
                        <a:buNone/>
                      </a:pPr>
                      <a:r>
                        <a:rPr lang="zh-CN" altLang="en-US" sz="1000"/>
                        <a:t>浙江宁波</a:t>
                      </a:r>
                      <a:endParaRPr lang="zh-CN" altLang="en-US" sz="1000"/>
                    </a:p>
                  </a:txBody>
                  <a:tcPr/>
                </a:tc>
                <a:tc>
                  <a:txBody>
                    <a:bodyPr/>
                    <a:p>
                      <a:pPr algn="ctr">
                        <a:buNone/>
                      </a:pPr>
                      <a:r>
                        <a:rPr lang="zh-CN" altLang="en-US" sz="1000"/>
                        <a:t>201909</a:t>
                      </a:r>
                      <a:endParaRPr lang="zh-CN" altLang="en-US" sz="1000"/>
                    </a:p>
                  </a:txBody>
                  <a:tcPr/>
                </a:tc>
                <a:tc>
                  <a:txBody>
                    <a:bodyPr/>
                    <a:p>
                      <a:pPr algn="ctr">
                        <a:buNone/>
                      </a:pPr>
                      <a:r>
                        <a:rPr lang="zh-CN" altLang="en-US" sz="1000"/>
                        <a:t>宝新（图形商标）</a:t>
                      </a:r>
                      <a:endParaRPr lang="zh-CN" altLang="en-US" sz="1000"/>
                    </a:p>
                  </a:txBody>
                  <a:tcPr/>
                </a:tc>
                <a:tc>
                  <a:txBody>
                    <a:bodyPr/>
                    <a:p>
                      <a:pPr algn="ctr">
                        <a:buNone/>
                      </a:pPr>
                      <a:r>
                        <a:rPr lang="zh-CN" altLang="en-US" sz="1000"/>
                        <a:t>SUS304</a:t>
                      </a:r>
                      <a:endParaRPr lang="zh-CN" altLang="en-US" sz="1000"/>
                    </a:p>
                  </a:txBody>
                  <a:tcPr/>
                </a:tc>
                <a:tc>
                  <a:txBody>
                    <a:bodyPr/>
                    <a:p>
                      <a:pPr algn="ctr">
                        <a:buNone/>
                      </a:pPr>
                      <a:r>
                        <a:rPr lang="zh-CN" altLang="en-US" sz="1000"/>
                        <a:t>切边/毛边 </a:t>
                      </a:r>
                      <a:endParaRPr lang="zh-CN" altLang="en-US" sz="1000"/>
                    </a:p>
                  </a:txBody>
                  <a:tcPr/>
                </a:tc>
                <a:tc>
                  <a:txBody>
                    <a:bodyPr/>
                    <a:p>
                      <a:pPr algn="ctr">
                        <a:buNone/>
                      </a:pPr>
                      <a:r>
                        <a:rPr lang="zh-CN" altLang="en-US" sz="1000"/>
                        <a:t>5-25吨</a:t>
                      </a:r>
                      <a:endParaRPr lang="zh-CN" altLang="en-US" sz="1000"/>
                    </a:p>
                  </a:txBody>
                  <a:tcPr/>
                </a:tc>
              </a:tr>
              <a:tr h="0">
                <a:tc>
                  <a:txBody>
                    <a:bodyPr/>
                    <a:p>
                      <a:pPr algn="ctr">
                        <a:buNone/>
                      </a:pPr>
                      <a:r>
                        <a:rPr lang="zh-CN" altLang="en-US" sz="1000"/>
                        <a:t>2</a:t>
                      </a:r>
                      <a:endParaRPr lang="zh-CN" altLang="en-US" sz="1000"/>
                    </a:p>
                  </a:txBody>
                  <a:tcPr/>
                </a:tc>
                <a:tc>
                  <a:txBody>
                    <a:bodyPr/>
                    <a:p>
                      <a:pPr algn="ctr">
                        <a:buNone/>
                      </a:pPr>
                      <a:r>
                        <a:rPr lang="zh-CN" altLang="en-US" sz="1000"/>
                        <a:t>宝钢德盛不锈钢有限公司</a:t>
                      </a:r>
                      <a:endParaRPr lang="zh-CN" altLang="en-US" sz="1000"/>
                    </a:p>
                  </a:txBody>
                  <a:tcPr/>
                </a:tc>
                <a:tc>
                  <a:txBody>
                    <a:bodyPr/>
                    <a:p>
                      <a:pPr algn="ctr">
                        <a:buNone/>
                      </a:pPr>
                      <a:r>
                        <a:rPr lang="zh-CN" altLang="en-US" sz="1000"/>
                        <a:t>福建福州</a:t>
                      </a:r>
                      <a:endParaRPr lang="zh-CN" altLang="en-US" sz="1000"/>
                    </a:p>
                  </a:txBody>
                  <a:tcPr/>
                </a:tc>
                <a:tc>
                  <a:txBody>
                    <a:bodyPr/>
                    <a:p>
                      <a:pPr algn="ctr">
                        <a:buNone/>
                      </a:pPr>
                      <a:r>
                        <a:rPr lang="zh-CN" altLang="en-US" sz="1000"/>
                        <a:t>201909</a:t>
                      </a:r>
                      <a:endParaRPr lang="zh-CN" altLang="en-US" sz="1000"/>
                    </a:p>
                  </a:txBody>
                  <a:tcPr/>
                </a:tc>
                <a:tc>
                  <a:txBody>
                    <a:bodyPr/>
                    <a:p>
                      <a:pPr algn="ctr">
                        <a:buNone/>
                      </a:pPr>
                      <a:r>
                        <a:rPr lang="zh-CN" altLang="en-US" sz="1000"/>
                        <a:t>宝钢不锈钢</a:t>
                      </a:r>
                      <a:endParaRPr lang="zh-CN" altLang="en-US" sz="1000"/>
                    </a:p>
                  </a:txBody>
                  <a:tcPr/>
                </a:tc>
                <a:tc>
                  <a:txBody>
                    <a:bodyPr/>
                    <a:p>
                      <a:pPr algn="ctr">
                        <a:buNone/>
                      </a:pPr>
                      <a:r>
                        <a:rPr lang="zh-CN" altLang="en-US" sz="1000"/>
                        <a:t>SUS304</a:t>
                      </a:r>
                      <a:endParaRPr lang="zh-CN" altLang="en-US" sz="1000"/>
                    </a:p>
                  </a:txBody>
                  <a:tcPr/>
                </a:tc>
                <a:tc>
                  <a:txBody>
                    <a:bodyPr/>
                    <a:p>
                      <a:pPr algn="ctr">
                        <a:buNone/>
                      </a:pPr>
                      <a:r>
                        <a:rPr lang="zh-CN" altLang="en-US" sz="1000"/>
                        <a:t>毛边</a:t>
                      </a:r>
                      <a:endParaRPr lang="zh-CN" altLang="en-US" sz="1000"/>
                    </a:p>
                  </a:txBody>
                  <a:tcPr/>
                </a:tc>
                <a:tc>
                  <a:txBody>
                    <a:bodyPr/>
                    <a:p>
                      <a:pPr algn="ctr">
                        <a:buNone/>
                      </a:pPr>
                      <a:r>
                        <a:rPr lang="zh-CN" altLang="en-US" sz="1000"/>
                        <a:t>5-25吨</a:t>
                      </a:r>
                      <a:endParaRPr lang="zh-CN" altLang="en-US" sz="1000"/>
                    </a:p>
                  </a:txBody>
                  <a:tcPr/>
                </a:tc>
              </a:tr>
              <a:tr h="0">
                <a:tc>
                  <a:txBody>
                    <a:bodyPr/>
                    <a:p>
                      <a:pPr algn="ctr">
                        <a:buNone/>
                      </a:pPr>
                      <a:r>
                        <a:rPr lang="zh-CN" altLang="en-US" sz="1000"/>
                        <a:t>3</a:t>
                      </a:r>
                      <a:endParaRPr lang="zh-CN" altLang="en-US" sz="1000"/>
                    </a:p>
                  </a:txBody>
                  <a:tcPr/>
                </a:tc>
                <a:tc>
                  <a:txBody>
                    <a:bodyPr/>
                    <a:p>
                      <a:pPr algn="ctr">
                        <a:buNone/>
                      </a:pPr>
                      <a:r>
                        <a:rPr lang="zh-CN" altLang="en-US" sz="1000"/>
                        <a:t>酒泉钢铁（集团）有限责任公司</a:t>
                      </a:r>
                      <a:endParaRPr lang="zh-CN" altLang="en-US" sz="1000"/>
                    </a:p>
                  </a:txBody>
                  <a:tcPr/>
                </a:tc>
                <a:tc>
                  <a:txBody>
                    <a:bodyPr/>
                    <a:p>
                      <a:pPr algn="ctr">
                        <a:buNone/>
                      </a:pPr>
                      <a:r>
                        <a:rPr lang="zh-CN" altLang="en-US" sz="1000"/>
                        <a:t>甘肃嘉峪关</a:t>
                      </a:r>
                      <a:endParaRPr lang="zh-CN" altLang="en-US" sz="1000"/>
                    </a:p>
                  </a:txBody>
                  <a:tcPr/>
                </a:tc>
                <a:tc>
                  <a:txBody>
                    <a:bodyPr/>
                    <a:p>
                      <a:pPr algn="ctr">
                        <a:buNone/>
                      </a:pPr>
                      <a:r>
                        <a:rPr lang="zh-CN" altLang="en-US" sz="1000"/>
                        <a:t>201909</a:t>
                      </a:r>
                      <a:endParaRPr lang="zh-CN" altLang="en-US" sz="1000"/>
                    </a:p>
                  </a:txBody>
                  <a:tcPr/>
                </a:tc>
                <a:tc>
                  <a:txBody>
                    <a:bodyPr/>
                    <a:p>
                      <a:pPr algn="ctr">
                        <a:buNone/>
                      </a:pPr>
                      <a:r>
                        <a:rPr lang="zh-CN" altLang="en-US" sz="1000"/>
                        <a:t>JISCO（图形商标）</a:t>
                      </a:r>
                      <a:endParaRPr lang="zh-CN" altLang="en-US" sz="1000"/>
                    </a:p>
                  </a:txBody>
                  <a:tcPr/>
                </a:tc>
                <a:tc>
                  <a:txBody>
                    <a:bodyPr/>
                    <a:p>
                      <a:pPr algn="ctr">
                        <a:buNone/>
                      </a:pPr>
                      <a:r>
                        <a:rPr lang="zh-CN" altLang="en-US" sz="1000"/>
                        <a:t>SUS304</a:t>
                      </a:r>
                      <a:endParaRPr lang="zh-CN" altLang="en-US" sz="1000"/>
                    </a:p>
                  </a:txBody>
                  <a:tcPr/>
                </a:tc>
                <a:tc>
                  <a:txBody>
                    <a:bodyPr/>
                    <a:p>
                      <a:pPr algn="ctr">
                        <a:buNone/>
                      </a:pPr>
                      <a:r>
                        <a:rPr lang="zh-CN" altLang="en-US" sz="1000"/>
                        <a:t>切边</a:t>
                      </a:r>
                      <a:endParaRPr lang="zh-CN" altLang="en-US" sz="1000"/>
                    </a:p>
                  </a:txBody>
                  <a:tcPr/>
                </a:tc>
                <a:tc>
                  <a:txBody>
                    <a:bodyPr/>
                    <a:p>
                      <a:pPr algn="ctr">
                        <a:buNone/>
                      </a:pPr>
                      <a:r>
                        <a:rPr lang="zh-CN" altLang="en-US" sz="1000"/>
                        <a:t>5-25吨</a:t>
                      </a:r>
                      <a:endParaRPr lang="zh-CN" altLang="en-US" sz="1000"/>
                    </a:p>
                  </a:txBody>
                  <a:tcPr/>
                </a:tc>
              </a:tr>
              <a:tr h="0">
                <a:tc>
                  <a:txBody>
                    <a:bodyPr/>
                    <a:p>
                      <a:pPr algn="ctr">
                        <a:buNone/>
                      </a:pPr>
                      <a:r>
                        <a:rPr lang="zh-CN" altLang="en-US" sz="1000"/>
                        <a:t>4</a:t>
                      </a:r>
                      <a:endParaRPr lang="zh-CN" altLang="en-US" sz="1000"/>
                    </a:p>
                  </a:txBody>
                  <a:tcPr/>
                </a:tc>
                <a:tc>
                  <a:txBody>
                    <a:bodyPr/>
                    <a:p>
                      <a:pPr algn="ctr">
                        <a:buNone/>
                      </a:pPr>
                      <a:r>
                        <a:rPr lang="zh-CN" altLang="en-US" sz="1000"/>
                        <a:t>鞍钢联众（广州）不锈钢有限公司</a:t>
                      </a:r>
                      <a:endParaRPr lang="zh-CN" altLang="en-US" sz="1000"/>
                    </a:p>
                  </a:txBody>
                  <a:tcPr/>
                </a:tc>
                <a:tc>
                  <a:txBody>
                    <a:bodyPr/>
                    <a:p>
                      <a:pPr algn="ctr">
                        <a:buNone/>
                      </a:pPr>
                      <a:r>
                        <a:rPr lang="zh-CN" altLang="en-US" sz="1000"/>
                        <a:t>广东广州</a:t>
                      </a:r>
                      <a:endParaRPr lang="zh-CN" altLang="en-US" sz="1000"/>
                    </a:p>
                  </a:txBody>
                  <a:tcPr/>
                </a:tc>
                <a:tc>
                  <a:txBody>
                    <a:bodyPr/>
                    <a:p>
                      <a:pPr algn="ctr">
                        <a:buNone/>
                      </a:pPr>
                      <a:r>
                        <a:rPr lang="zh-CN" altLang="en-US" sz="1000"/>
                        <a:t>201909</a:t>
                      </a:r>
                      <a:endParaRPr lang="zh-CN" altLang="en-US" sz="1000"/>
                    </a:p>
                  </a:txBody>
                  <a:tcPr/>
                </a:tc>
                <a:tc>
                  <a:txBody>
                    <a:bodyPr/>
                    <a:p>
                      <a:pPr algn="ctr">
                        <a:buNone/>
                      </a:pPr>
                      <a:r>
                        <a:rPr lang="zh-CN" altLang="en-US" sz="1000"/>
                        <a:t>联众（图形商标）</a:t>
                      </a:r>
                      <a:endParaRPr lang="zh-CN" altLang="en-US" sz="1000"/>
                    </a:p>
                  </a:txBody>
                  <a:tcPr/>
                </a:tc>
                <a:tc>
                  <a:txBody>
                    <a:bodyPr/>
                    <a:p>
                      <a:pPr algn="ctr">
                        <a:buNone/>
                      </a:pPr>
                      <a:r>
                        <a:rPr lang="zh-CN" altLang="en-US" sz="1000"/>
                        <a:t>06Cr19Ni10</a:t>
                      </a:r>
                      <a:r>
                        <a:rPr lang="en-US" altLang="zh-CN" sz="1000"/>
                        <a:t>/</a:t>
                      </a:r>
                      <a:r>
                        <a:rPr lang="zh-CN" altLang="en-US" sz="1000">
                          <a:sym typeface="+mn-ea"/>
                        </a:rPr>
                        <a:t>SUS304</a:t>
                      </a:r>
                      <a:endParaRPr lang="zh-CN" altLang="en-US" sz="1000">
                        <a:sym typeface="+mn-ea"/>
                      </a:endParaRPr>
                    </a:p>
                    <a:p>
                      <a:pPr algn="ctr">
                        <a:buNone/>
                      </a:pPr>
                      <a:endParaRPr lang="en-US" altLang="zh-CN" sz="1000"/>
                    </a:p>
                  </a:txBody>
                  <a:tcPr/>
                </a:tc>
                <a:tc>
                  <a:txBody>
                    <a:bodyPr/>
                    <a:p>
                      <a:pPr algn="ctr">
                        <a:buNone/>
                      </a:pPr>
                      <a:r>
                        <a:rPr lang="zh-CN" altLang="en-US" sz="1000"/>
                        <a:t>切边/毛边 </a:t>
                      </a:r>
                      <a:endParaRPr lang="zh-CN" altLang="en-US" sz="1000"/>
                    </a:p>
                  </a:txBody>
                  <a:tcPr/>
                </a:tc>
                <a:tc>
                  <a:txBody>
                    <a:bodyPr/>
                    <a:p>
                      <a:pPr algn="ctr">
                        <a:buNone/>
                      </a:pPr>
                      <a:r>
                        <a:rPr lang="zh-CN" altLang="en-US" sz="1000"/>
                        <a:t>5-25吨</a:t>
                      </a:r>
                      <a:endParaRPr lang="zh-CN" altLang="en-US" sz="1000"/>
                    </a:p>
                  </a:txBody>
                  <a:tcPr/>
                </a:tc>
              </a:tr>
              <a:tr h="0">
                <a:tc>
                  <a:txBody>
                    <a:bodyPr/>
                    <a:p>
                      <a:pPr algn="ctr">
                        <a:buNone/>
                      </a:pPr>
                      <a:r>
                        <a:rPr lang="zh-CN" altLang="en-US" sz="1000"/>
                        <a:t>5</a:t>
                      </a:r>
                      <a:endParaRPr lang="zh-CN" altLang="en-US" sz="1000"/>
                    </a:p>
                  </a:txBody>
                  <a:tcPr/>
                </a:tc>
                <a:tc>
                  <a:txBody>
                    <a:bodyPr/>
                    <a:p>
                      <a:pPr algn="ctr">
                        <a:buNone/>
                      </a:pPr>
                      <a:r>
                        <a:rPr lang="zh-CN" altLang="en-US" sz="1000"/>
                        <a:t>福建甬金金属科技有限公司</a:t>
                      </a:r>
                      <a:endParaRPr lang="zh-CN" altLang="en-US" sz="1000"/>
                    </a:p>
                  </a:txBody>
                  <a:tcPr/>
                </a:tc>
                <a:tc>
                  <a:txBody>
                    <a:bodyPr/>
                    <a:p>
                      <a:pPr algn="ctr">
                        <a:buNone/>
                      </a:pPr>
                      <a:r>
                        <a:rPr lang="zh-CN" altLang="en-US" sz="1000"/>
                        <a:t>福建福安</a:t>
                      </a:r>
                      <a:endParaRPr lang="zh-CN" altLang="en-US" sz="1000"/>
                    </a:p>
                  </a:txBody>
                  <a:tcPr/>
                </a:tc>
                <a:tc>
                  <a:txBody>
                    <a:bodyPr/>
                    <a:p>
                      <a:pPr algn="ctr">
                        <a:buNone/>
                      </a:pPr>
                      <a:r>
                        <a:rPr lang="zh-CN" altLang="en-US" sz="1000"/>
                        <a:t>201909</a:t>
                      </a:r>
                      <a:endParaRPr lang="zh-CN" altLang="en-US" sz="1000"/>
                    </a:p>
                  </a:txBody>
                  <a:tcPr/>
                </a:tc>
                <a:tc>
                  <a:txBody>
                    <a:bodyPr/>
                    <a:p>
                      <a:pPr algn="ctr">
                        <a:buNone/>
                      </a:pPr>
                      <a:r>
                        <a:rPr lang="zh-CN" altLang="en-US" sz="1000"/>
                        <a:t>YJKJ（图形商标）</a:t>
                      </a:r>
                      <a:endParaRPr lang="zh-CN" altLang="en-US" sz="1000"/>
                    </a:p>
                  </a:txBody>
                  <a:tcPr/>
                </a:tc>
                <a:tc>
                  <a:txBody>
                    <a:bodyPr/>
                    <a:p>
                      <a:pPr algn="ctr">
                        <a:buNone/>
                      </a:pPr>
                      <a:r>
                        <a:rPr lang="zh-CN" altLang="en-US" sz="1000"/>
                        <a:t>SUS304</a:t>
                      </a:r>
                      <a:endParaRPr lang="zh-CN" altLang="en-US" sz="1000"/>
                    </a:p>
                  </a:txBody>
                  <a:tcPr/>
                </a:tc>
                <a:tc>
                  <a:txBody>
                    <a:bodyPr/>
                    <a:p>
                      <a:pPr algn="ctr">
                        <a:buNone/>
                      </a:pPr>
                      <a:r>
                        <a:rPr lang="zh-CN" altLang="en-US" sz="1000"/>
                        <a:t>切边/毛边 </a:t>
                      </a:r>
                      <a:endParaRPr lang="zh-CN" altLang="en-US" sz="1000"/>
                    </a:p>
                  </a:txBody>
                  <a:tcPr/>
                </a:tc>
                <a:tc>
                  <a:txBody>
                    <a:bodyPr/>
                    <a:p>
                      <a:pPr algn="ctr">
                        <a:buNone/>
                      </a:pPr>
                      <a:r>
                        <a:rPr lang="zh-CN" altLang="en-US" sz="1000"/>
                        <a:t>5-25吨</a:t>
                      </a:r>
                      <a:endParaRPr lang="zh-CN" altLang="en-US" sz="1000"/>
                    </a:p>
                  </a:txBody>
                  <a:tcPr/>
                </a:tc>
              </a:tr>
              <a:tr h="0">
                <a:tc>
                  <a:txBody>
                    <a:bodyPr/>
                    <a:p>
                      <a:pPr algn="ctr">
                        <a:buNone/>
                      </a:pPr>
                      <a:r>
                        <a:rPr lang="zh-CN" altLang="en-US" sz="1000"/>
                        <a:t>6</a:t>
                      </a:r>
                      <a:endParaRPr lang="zh-CN" altLang="en-US" sz="1000"/>
                    </a:p>
                  </a:txBody>
                  <a:tcPr/>
                </a:tc>
                <a:tc>
                  <a:txBody>
                    <a:bodyPr/>
                    <a:p>
                      <a:pPr algn="ctr">
                        <a:buNone/>
                      </a:pPr>
                      <a:r>
                        <a:rPr lang="zh-CN" altLang="en-US" sz="1000"/>
                        <a:t>江苏甬金金属科技有限公司</a:t>
                      </a:r>
                      <a:endParaRPr lang="zh-CN" altLang="en-US" sz="1000"/>
                    </a:p>
                  </a:txBody>
                  <a:tcPr/>
                </a:tc>
                <a:tc>
                  <a:txBody>
                    <a:bodyPr/>
                    <a:p>
                      <a:pPr algn="ctr">
                        <a:buNone/>
                      </a:pPr>
                      <a:r>
                        <a:rPr lang="zh-CN" altLang="en-US" sz="1000"/>
                        <a:t>江苏南通</a:t>
                      </a:r>
                      <a:endParaRPr lang="zh-CN" altLang="en-US" sz="1000"/>
                    </a:p>
                  </a:txBody>
                  <a:tcPr/>
                </a:tc>
                <a:tc>
                  <a:txBody>
                    <a:bodyPr/>
                    <a:p>
                      <a:pPr algn="ctr">
                        <a:buNone/>
                      </a:pPr>
                      <a:r>
                        <a:rPr lang="zh-CN" altLang="en-US" sz="1000"/>
                        <a:t>201909</a:t>
                      </a:r>
                      <a:endParaRPr lang="zh-CN" altLang="en-US" sz="1000"/>
                    </a:p>
                  </a:txBody>
                  <a:tcPr/>
                </a:tc>
                <a:tc>
                  <a:txBody>
                    <a:bodyPr/>
                    <a:p>
                      <a:pPr algn="ctr">
                        <a:buNone/>
                      </a:pPr>
                      <a:r>
                        <a:rPr lang="zh-CN" altLang="en-US" sz="1000"/>
                        <a:t>YJKJ（图形商标）</a:t>
                      </a:r>
                      <a:endParaRPr lang="zh-CN" altLang="en-US" sz="1000"/>
                    </a:p>
                  </a:txBody>
                  <a:tcPr/>
                </a:tc>
                <a:tc>
                  <a:txBody>
                    <a:bodyPr/>
                    <a:p>
                      <a:pPr algn="ctr">
                        <a:buNone/>
                      </a:pPr>
                      <a:r>
                        <a:rPr lang="zh-CN" altLang="en-US" sz="1000"/>
                        <a:t>06Cr19Ni10</a:t>
                      </a:r>
                      <a:endParaRPr lang="zh-CN" altLang="en-US" sz="1000"/>
                    </a:p>
                  </a:txBody>
                  <a:tcPr/>
                </a:tc>
                <a:tc>
                  <a:txBody>
                    <a:bodyPr/>
                    <a:p>
                      <a:pPr algn="ctr">
                        <a:buNone/>
                      </a:pPr>
                      <a:r>
                        <a:rPr lang="zh-CN" altLang="en-US" sz="1000"/>
                        <a:t>毛边</a:t>
                      </a:r>
                      <a:endParaRPr lang="zh-CN" altLang="en-US" sz="1000"/>
                    </a:p>
                  </a:txBody>
                  <a:tcPr/>
                </a:tc>
                <a:tc>
                  <a:txBody>
                    <a:bodyPr/>
                    <a:p>
                      <a:pPr algn="ctr">
                        <a:buNone/>
                      </a:pPr>
                      <a:r>
                        <a:rPr lang="zh-CN" altLang="en-US" sz="1000"/>
                        <a:t>5-25吨</a:t>
                      </a:r>
                      <a:endParaRPr lang="zh-CN" altLang="en-US" sz="1000"/>
                    </a:p>
                  </a:txBody>
                  <a:tcPr/>
                </a:tc>
              </a:tr>
              <a:tr h="0">
                <a:tc>
                  <a:txBody>
                    <a:bodyPr/>
                    <a:p>
                      <a:pPr algn="ctr">
                        <a:buNone/>
                      </a:pPr>
                      <a:r>
                        <a:rPr lang="zh-CN" altLang="en-US" sz="1000"/>
                        <a:t>7</a:t>
                      </a:r>
                      <a:endParaRPr lang="zh-CN" altLang="en-US" sz="1000"/>
                    </a:p>
                  </a:txBody>
                  <a:tcPr/>
                </a:tc>
                <a:tc>
                  <a:txBody>
                    <a:bodyPr/>
                    <a:p>
                      <a:pPr algn="ctr">
                        <a:buNone/>
                      </a:pPr>
                      <a:r>
                        <a:rPr lang="zh-CN" altLang="en-US" sz="1000"/>
                        <a:t>北海诚德镍业有限公司</a:t>
                      </a:r>
                      <a:endParaRPr lang="zh-CN" altLang="en-US" sz="1000"/>
                    </a:p>
                  </a:txBody>
                  <a:tcPr/>
                </a:tc>
                <a:tc>
                  <a:txBody>
                    <a:bodyPr/>
                    <a:p>
                      <a:pPr algn="ctr">
                        <a:buNone/>
                      </a:pPr>
                      <a:r>
                        <a:rPr lang="zh-CN" altLang="en-US" sz="1000"/>
                        <a:t>广西北海</a:t>
                      </a:r>
                      <a:endParaRPr lang="zh-CN" altLang="en-US" sz="1000"/>
                    </a:p>
                  </a:txBody>
                  <a:tcPr/>
                </a:tc>
                <a:tc>
                  <a:txBody>
                    <a:bodyPr/>
                    <a:p>
                      <a:pPr algn="ctr">
                        <a:buNone/>
                      </a:pPr>
                      <a:r>
                        <a:rPr lang="zh-CN" altLang="en-US" sz="1000"/>
                        <a:t>201909</a:t>
                      </a:r>
                      <a:endParaRPr lang="zh-CN" altLang="en-US" sz="1000"/>
                    </a:p>
                  </a:txBody>
                  <a:tcPr/>
                </a:tc>
                <a:tc>
                  <a:txBody>
                    <a:bodyPr/>
                    <a:p>
                      <a:pPr algn="ctr">
                        <a:buNone/>
                      </a:pPr>
                      <a:r>
                        <a:rPr lang="zh-CN" altLang="en-US" sz="1000"/>
                        <a:t>诚德（图形商标）</a:t>
                      </a:r>
                      <a:endParaRPr lang="zh-CN" altLang="en-US" sz="1000"/>
                    </a:p>
                  </a:txBody>
                  <a:tcPr/>
                </a:tc>
                <a:tc>
                  <a:txBody>
                    <a:bodyPr/>
                    <a:p>
                      <a:pPr algn="ctr">
                        <a:buNone/>
                      </a:pPr>
                      <a:r>
                        <a:rPr lang="zh-CN" altLang="en-US" sz="1000"/>
                        <a:t>SUS304</a:t>
                      </a:r>
                      <a:endParaRPr lang="zh-CN" altLang="en-US" sz="1000"/>
                    </a:p>
                  </a:txBody>
                  <a:tcPr/>
                </a:tc>
                <a:tc>
                  <a:txBody>
                    <a:bodyPr/>
                    <a:p>
                      <a:pPr algn="ctr">
                        <a:buNone/>
                      </a:pPr>
                      <a:r>
                        <a:rPr lang="zh-CN" altLang="en-US" sz="1000"/>
                        <a:t>毛边</a:t>
                      </a:r>
                      <a:endParaRPr lang="zh-CN" altLang="en-US" sz="1000"/>
                    </a:p>
                  </a:txBody>
                  <a:tcPr/>
                </a:tc>
                <a:tc>
                  <a:txBody>
                    <a:bodyPr/>
                    <a:p>
                      <a:pPr algn="ctr">
                        <a:buNone/>
                      </a:pPr>
                      <a:r>
                        <a:rPr lang="zh-CN" altLang="en-US" sz="1000"/>
                        <a:t>5-25吨</a:t>
                      </a:r>
                      <a:endParaRPr lang="zh-CN" altLang="en-US" sz="1000"/>
                    </a:p>
                  </a:txBody>
                  <a:tcPr/>
                </a:tc>
              </a:tr>
              <a:tr h="0">
                <a:tc rowSpan="3">
                  <a:txBody>
                    <a:bodyPr/>
                    <a:p>
                      <a:pPr algn="ctr">
                        <a:buNone/>
                      </a:pPr>
                      <a:endParaRPr lang="zh-CN" altLang="en-US" sz="1000"/>
                    </a:p>
                    <a:p>
                      <a:pPr algn="ctr">
                        <a:buNone/>
                      </a:pPr>
                      <a:endParaRPr lang="zh-CN" altLang="en-US" sz="1000"/>
                    </a:p>
                    <a:p>
                      <a:pPr algn="ctr">
                        <a:buNone/>
                      </a:pPr>
                      <a:r>
                        <a:rPr lang="zh-CN" altLang="en-US" sz="1000"/>
                        <a:t>8</a:t>
                      </a:r>
                      <a:endParaRPr lang="zh-CN" altLang="en-US" sz="1000"/>
                    </a:p>
                  </a:txBody>
                  <a:tcPr/>
                </a:tc>
                <a:tc rowSpan="3">
                  <a:txBody>
                    <a:bodyPr/>
                    <a:p>
                      <a:pPr algn="ctr">
                        <a:buNone/>
                      </a:pPr>
                      <a:endParaRPr lang="zh-CN" altLang="en-US" sz="1000"/>
                    </a:p>
                    <a:p>
                      <a:pPr algn="ctr">
                        <a:buNone/>
                      </a:pPr>
                      <a:endParaRPr lang="zh-CN" altLang="en-US" sz="1000"/>
                    </a:p>
                    <a:p>
                      <a:pPr algn="ctr">
                        <a:buNone/>
                      </a:pPr>
                      <a:r>
                        <a:rPr lang="zh-CN" altLang="en-US" sz="1000"/>
                        <a:t>宏旺投资集团有限公司</a:t>
                      </a:r>
                      <a:endParaRPr lang="zh-CN" altLang="en-US" sz="1000"/>
                    </a:p>
                  </a:txBody>
                  <a:tcPr/>
                </a:tc>
                <a:tc>
                  <a:txBody>
                    <a:bodyPr/>
                    <a:p>
                      <a:pPr algn="ctr">
                        <a:buNone/>
                      </a:pPr>
                      <a:r>
                        <a:rPr lang="zh-CN" altLang="en-US" sz="1000"/>
                        <a:t>福建福安</a:t>
                      </a:r>
                      <a:endParaRPr lang="zh-CN" altLang="en-US" sz="1000"/>
                    </a:p>
                  </a:txBody>
                  <a:tcPr/>
                </a:tc>
                <a:tc rowSpan="3">
                  <a:txBody>
                    <a:bodyPr/>
                    <a:p>
                      <a:pPr algn="ctr">
                        <a:buNone/>
                      </a:pPr>
                      <a:endParaRPr lang="zh-CN" altLang="en-US" sz="1000"/>
                    </a:p>
                    <a:p>
                      <a:pPr algn="ctr">
                        <a:buNone/>
                      </a:pPr>
                      <a:endParaRPr lang="zh-CN" altLang="en-US" sz="1000"/>
                    </a:p>
                    <a:p>
                      <a:pPr algn="ctr">
                        <a:buNone/>
                      </a:pPr>
                      <a:r>
                        <a:rPr lang="zh-CN" altLang="en-US" sz="1000"/>
                        <a:t>201909</a:t>
                      </a:r>
                      <a:endParaRPr lang="zh-CN" altLang="en-US" sz="1000"/>
                    </a:p>
                  </a:txBody>
                  <a:tcPr/>
                </a:tc>
                <a:tc rowSpan="3">
                  <a:txBody>
                    <a:bodyPr/>
                    <a:p>
                      <a:pPr algn="ctr">
                        <a:buNone/>
                      </a:pPr>
                      <a:endParaRPr lang="zh-CN" altLang="en-US" sz="1000"/>
                    </a:p>
                    <a:p>
                      <a:pPr algn="ctr">
                        <a:buNone/>
                      </a:pPr>
                      <a:r>
                        <a:rPr lang="zh-CN" altLang="en-US" sz="1000"/>
                        <a:t>宏旺（图形商标）</a:t>
                      </a:r>
                      <a:endParaRPr lang="zh-CN" altLang="en-US" sz="1000"/>
                    </a:p>
                  </a:txBody>
                  <a:tcPr/>
                </a:tc>
                <a:tc rowSpan="3">
                  <a:txBody>
                    <a:bodyPr/>
                    <a:p>
                      <a:pPr algn="ctr">
                        <a:buNone/>
                      </a:pPr>
                      <a:endParaRPr lang="zh-CN" altLang="en-US" sz="1000"/>
                    </a:p>
                    <a:p>
                      <a:pPr algn="ctr">
                        <a:buNone/>
                      </a:pPr>
                      <a:endParaRPr lang="zh-CN" altLang="en-US" sz="1000"/>
                    </a:p>
                    <a:p>
                      <a:pPr algn="ctr">
                        <a:buNone/>
                      </a:pPr>
                      <a:r>
                        <a:rPr lang="zh-CN" altLang="en-US" sz="1000"/>
                        <a:t>SUS304</a:t>
                      </a:r>
                      <a:endParaRPr lang="zh-CN" altLang="en-US" sz="1000"/>
                    </a:p>
                  </a:txBody>
                  <a:tcPr/>
                </a:tc>
                <a:tc rowSpan="3">
                  <a:txBody>
                    <a:bodyPr/>
                    <a:p>
                      <a:pPr algn="ctr">
                        <a:buNone/>
                      </a:pPr>
                      <a:endParaRPr lang="zh-CN" altLang="en-US" sz="1000"/>
                    </a:p>
                    <a:p>
                      <a:pPr algn="ctr">
                        <a:buNone/>
                      </a:pPr>
                      <a:endParaRPr lang="zh-CN" altLang="en-US" sz="1000"/>
                    </a:p>
                    <a:p>
                      <a:pPr algn="ctr">
                        <a:buNone/>
                      </a:pPr>
                      <a:r>
                        <a:rPr lang="zh-CN" altLang="en-US" sz="1000"/>
                        <a:t>毛边</a:t>
                      </a:r>
                      <a:endParaRPr lang="zh-CN" altLang="en-US" sz="1000"/>
                    </a:p>
                  </a:txBody>
                  <a:tcPr/>
                </a:tc>
                <a:tc rowSpan="3">
                  <a:txBody>
                    <a:bodyPr/>
                    <a:p>
                      <a:pPr algn="ctr">
                        <a:buNone/>
                      </a:pPr>
                      <a:endParaRPr lang="zh-CN" altLang="en-US" sz="1000"/>
                    </a:p>
                    <a:p>
                      <a:pPr algn="ctr">
                        <a:buNone/>
                      </a:pPr>
                      <a:endParaRPr lang="zh-CN" altLang="en-US" sz="1000"/>
                    </a:p>
                    <a:p>
                      <a:pPr algn="ctr">
                        <a:buNone/>
                      </a:pPr>
                      <a:r>
                        <a:rPr lang="zh-CN" altLang="en-US" sz="1000"/>
                        <a:t>5-25吨</a:t>
                      </a:r>
                      <a:endParaRPr lang="zh-CN" altLang="en-US" sz="1000"/>
                    </a:p>
                  </a:txBody>
                  <a:tcPr/>
                </a:tc>
              </a:tr>
              <a:tr h="0">
                <a:tc vMerge="1">
                  <a:tcPr/>
                </a:tc>
                <a:tc vMerge="1">
                  <a:tcPr/>
                </a:tc>
                <a:tc>
                  <a:txBody>
                    <a:bodyPr/>
                    <a:p>
                      <a:pPr algn="ctr">
                        <a:buNone/>
                      </a:pPr>
                      <a:r>
                        <a:rPr lang="zh-CN" altLang="en-US" sz="1000"/>
                        <a:t>山东临沂</a:t>
                      </a:r>
                      <a:endParaRPr lang="zh-CN" altLang="en-US" sz="1000"/>
                    </a:p>
                  </a:txBody>
                  <a:tcPr/>
                </a:tc>
                <a:tc vMerge="1">
                  <a:tcPr/>
                </a:tc>
                <a:tc vMerge="1">
                  <a:tcPr/>
                </a:tc>
                <a:tc vMerge="1">
                  <a:tcPr/>
                </a:tc>
                <a:tc vMerge="1">
                  <a:tcPr/>
                </a:tc>
                <a:tc vMerge="1">
                  <a:tcPr/>
                </a:tc>
              </a:tr>
              <a:tr h="0">
                <a:tc vMerge="1">
                  <a:tcPr/>
                </a:tc>
                <a:tc vMerge="1">
                  <a:tcPr/>
                </a:tc>
                <a:tc>
                  <a:txBody>
                    <a:bodyPr/>
                    <a:p>
                      <a:pPr algn="ctr">
                        <a:buNone/>
                      </a:pPr>
                      <a:r>
                        <a:rPr lang="zh-CN" altLang="en-US" sz="1000"/>
                        <a:t>广东肇庆</a:t>
                      </a:r>
                      <a:endParaRPr lang="zh-CN" altLang="en-US" sz="1000"/>
                    </a:p>
                  </a:txBody>
                  <a:tcPr/>
                </a:tc>
                <a:tc vMerge="1">
                  <a:tcPr/>
                </a:tc>
                <a:tc vMerge="1">
                  <a:tcPr/>
                </a:tc>
                <a:tc vMerge="1">
                  <a:tcPr/>
                </a:tc>
                <a:tc vMerge="1">
                  <a:tcPr/>
                </a:tc>
                <a:tc vMerge="1">
                  <a:tcPr/>
                </a:tc>
              </a:tr>
              <a:tr h="478155">
                <a:tc>
                  <a:txBody>
                    <a:bodyPr/>
                    <a:p>
                      <a:pPr algn="ctr">
                        <a:buNone/>
                      </a:pPr>
                      <a:r>
                        <a:rPr lang="zh-CN" altLang="en-US" sz="1000"/>
                        <a:t>9</a:t>
                      </a:r>
                      <a:endParaRPr lang="zh-CN" altLang="en-US" sz="1000"/>
                    </a:p>
                  </a:txBody>
                  <a:tcPr/>
                </a:tc>
                <a:tc>
                  <a:txBody>
                    <a:bodyPr/>
                    <a:p>
                      <a:pPr algn="ctr">
                        <a:buNone/>
                      </a:pPr>
                      <a:r>
                        <a:rPr lang="zh-CN" altLang="en-US" sz="1000"/>
                        <a:t>佛山市诚德新材料有限公司</a:t>
                      </a:r>
                      <a:endParaRPr lang="zh-CN" altLang="en-US" sz="1000"/>
                    </a:p>
                  </a:txBody>
                  <a:tcPr/>
                </a:tc>
                <a:tc>
                  <a:txBody>
                    <a:bodyPr/>
                    <a:p>
                      <a:pPr algn="ctr">
                        <a:buNone/>
                      </a:pPr>
                      <a:r>
                        <a:rPr lang="zh-CN" altLang="en-US" sz="1000"/>
                        <a:t>广东佛山</a:t>
                      </a:r>
                      <a:endParaRPr lang="zh-CN" altLang="en-US" sz="1000"/>
                    </a:p>
                  </a:txBody>
                  <a:tcPr/>
                </a:tc>
                <a:tc>
                  <a:txBody>
                    <a:bodyPr/>
                    <a:p>
                      <a:pPr algn="ctr">
                        <a:buNone/>
                      </a:pPr>
                      <a:r>
                        <a:rPr lang="zh-CN" altLang="en-US" sz="1000"/>
                        <a:t>201909</a:t>
                      </a:r>
                      <a:endParaRPr lang="zh-CN" altLang="en-US" sz="1000"/>
                    </a:p>
                  </a:txBody>
                  <a:tcPr/>
                </a:tc>
                <a:tc>
                  <a:txBody>
                    <a:bodyPr/>
                    <a:p>
                      <a:pPr algn="ctr">
                        <a:buNone/>
                      </a:pPr>
                      <a:r>
                        <a:rPr lang="zh-CN" altLang="en-US" sz="1000"/>
                        <a:t>佛山诚德（图形商标）</a:t>
                      </a:r>
                      <a:endParaRPr lang="zh-CN" altLang="en-US" sz="1000"/>
                    </a:p>
                  </a:txBody>
                  <a:tcPr/>
                </a:tc>
                <a:tc>
                  <a:txBody>
                    <a:bodyPr/>
                    <a:p>
                      <a:pPr algn="ctr">
                        <a:buNone/>
                      </a:pPr>
                      <a:r>
                        <a:rPr lang="zh-CN" altLang="en-US" sz="1000"/>
                        <a:t>06Cr19Ni10</a:t>
                      </a:r>
                      <a:r>
                        <a:rPr lang="en-US" altLang="zh-CN" sz="1000"/>
                        <a:t>/</a:t>
                      </a:r>
                      <a:r>
                        <a:rPr lang="zh-CN" altLang="en-US" sz="1000">
                          <a:sym typeface="+mn-ea"/>
                        </a:rPr>
                        <a:t>SUS304</a:t>
                      </a:r>
                      <a:endParaRPr lang="en-US" altLang="zh-CN" sz="1000"/>
                    </a:p>
                  </a:txBody>
                  <a:tcPr/>
                </a:tc>
                <a:tc>
                  <a:txBody>
                    <a:bodyPr/>
                    <a:p>
                      <a:pPr algn="ctr">
                        <a:buNone/>
                      </a:pPr>
                      <a:r>
                        <a:rPr lang="zh-CN" altLang="en-US" sz="1000"/>
                        <a:t>毛边</a:t>
                      </a:r>
                      <a:endParaRPr lang="zh-CN" altLang="en-US" sz="1000"/>
                    </a:p>
                  </a:txBody>
                  <a:tcPr/>
                </a:tc>
                <a:tc>
                  <a:txBody>
                    <a:bodyPr/>
                    <a:p>
                      <a:pPr algn="ctr">
                        <a:buNone/>
                      </a:pPr>
                      <a:r>
                        <a:rPr lang="zh-CN" altLang="en-US" sz="1000"/>
                        <a:t>5-25吨</a:t>
                      </a:r>
                      <a:endParaRPr lang="zh-CN" altLang="en-US" sz="1000"/>
                    </a:p>
                  </a:txBody>
                  <a:tcPr/>
                </a:tc>
              </a:tr>
              <a:tr h="0">
                <a:tc>
                  <a:txBody>
                    <a:bodyPr/>
                    <a:p>
                      <a:pPr algn="ctr">
                        <a:buNone/>
                      </a:pPr>
                      <a:r>
                        <a:rPr lang="zh-CN" altLang="en-US" sz="1000"/>
                        <a:t>10</a:t>
                      </a:r>
                      <a:endParaRPr lang="zh-CN" altLang="en-US" sz="1000"/>
                    </a:p>
                  </a:txBody>
                  <a:tcPr/>
                </a:tc>
                <a:tc>
                  <a:txBody>
                    <a:bodyPr/>
                    <a:p>
                      <a:pPr algn="ctr">
                        <a:buNone/>
                      </a:pPr>
                      <a:r>
                        <a:rPr lang="zh-CN" altLang="en-US" sz="1000"/>
                        <a:t>本钢集团有限公司</a:t>
                      </a:r>
                      <a:endParaRPr lang="zh-CN" altLang="en-US" sz="1000"/>
                    </a:p>
                  </a:txBody>
                  <a:tcPr/>
                </a:tc>
                <a:tc>
                  <a:txBody>
                    <a:bodyPr/>
                    <a:p>
                      <a:pPr algn="ctr">
                        <a:buNone/>
                      </a:pPr>
                      <a:r>
                        <a:rPr lang="zh-CN" altLang="en-US" sz="1000"/>
                        <a:t>辽宁丹东</a:t>
                      </a:r>
                      <a:endParaRPr lang="zh-CN" altLang="en-US" sz="1000"/>
                    </a:p>
                  </a:txBody>
                  <a:tcPr/>
                </a:tc>
                <a:tc>
                  <a:txBody>
                    <a:bodyPr/>
                    <a:p>
                      <a:pPr algn="ctr">
                        <a:buNone/>
                      </a:pPr>
                      <a:r>
                        <a:rPr lang="zh-CN" altLang="en-US" sz="1000"/>
                        <a:t>202001</a:t>
                      </a:r>
                      <a:endParaRPr lang="zh-CN" altLang="en-US" sz="1000"/>
                    </a:p>
                  </a:txBody>
                  <a:tcPr/>
                </a:tc>
                <a:tc>
                  <a:txBody>
                    <a:bodyPr/>
                    <a:p>
                      <a:pPr algn="ctr">
                        <a:buNone/>
                      </a:pPr>
                      <a:r>
                        <a:rPr lang="zh-CN" altLang="en-US" sz="1000"/>
                        <a:t>本钢（图形商标）</a:t>
                      </a:r>
                      <a:endParaRPr lang="zh-CN" altLang="en-US" sz="1000"/>
                    </a:p>
                  </a:txBody>
                  <a:tcPr/>
                </a:tc>
                <a:tc>
                  <a:txBody>
                    <a:bodyPr/>
                    <a:p>
                      <a:pPr algn="ctr">
                        <a:buNone/>
                      </a:pPr>
                      <a:r>
                        <a:rPr lang="zh-CN" altLang="en-US" sz="1000"/>
                        <a:t>SUS304</a:t>
                      </a:r>
                      <a:endParaRPr lang="zh-CN" altLang="en-US" sz="1000"/>
                    </a:p>
                  </a:txBody>
                  <a:tcPr/>
                </a:tc>
                <a:tc>
                  <a:txBody>
                    <a:bodyPr/>
                    <a:p>
                      <a:pPr algn="ctr">
                        <a:buNone/>
                      </a:pPr>
                      <a:r>
                        <a:rPr lang="zh-CN" altLang="en-US" sz="1000"/>
                        <a:t>毛边/切边</a:t>
                      </a:r>
                      <a:endParaRPr lang="zh-CN" altLang="en-US" sz="1000"/>
                    </a:p>
                  </a:txBody>
                  <a:tcPr/>
                </a:tc>
                <a:tc>
                  <a:txBody>
                    <a:bodyPr/>
                    <a:p>
                      <a:pPr algn="ctr">
                        <a:buNone/>
                      </a:pPr>
                      <a:r>
                        <a:rPr lang="zh-CN" altLang="en-US" sz="1000"/>
                        <a:t>5-25吨</a:t>
                      </a:r>
                      <a:endParaRPr lang="zh-CN" altLang="en-US" sz="1000"/>
                    </a:p>
                  </a:txBody>
                  <a:tcPr/>
                </a:tc>
              </a:tr>
            </a:tbl>
          </a:graphicData>
        </a:graphic>
      </p:graphicFrame>
      <p:sp>
        <p:nvSpPr>
          <p:cNvPr id="5" name="矩形 4"/>
          <p:cNvSpPr/>
          <p:nvPr/>
        </p:nvSpPr>
        <p:spPr>
          <a:xfrm>
            <a:off x="1343025" y="1269365"/>
            <a:ext cx="1676400" cy="5619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p>
            <a:pPr algn="l"/>
            <a:r>
              <a:rPr lang="zh-CN" altLang="en-US" b="1">
                <a:solidFill>
                  <a:schemeClr val="tx1"/>
                </a:solidFill>
                <a:latin typeface="微软雅黑" panose="020B0503020204020204" charset="-122"/>
                <a:ea typeface="微软雅黑" panose="020B0503020204020204" charset="-122"/>
              </a:rPr>
              <a:t>交割品牌</a:t>
            </a:r>
            <a:endParaRPr lang="zh-CN" altLang="en-US" b="1">
              <a:solidFill>
                <a:schemeClr val="tx1"/>
              </a:solidFill>
              <a:latin typeface="微软雅黑" panose="020B0503020204020204" charset="-122"/>
              <a:ea typeface="微软雅黑" panose="020B0503020204020204" charset="-122"/>
            </a:endParaRPr>
          </a:p>
        </p:txBody>
      </p:sp>
      <p:sp>
        <p:nvSpPr>
          <p:cNvPr id="6" name="文本框 5"/>
          <p:cNvSpPr txBox="1"/>
          <p:nvPr/>
        </p:nvSpPr>
        <p:spPr>
          <a:xfrm>
            <a:off x="967740" y="5876290"/>
            <a:ext cx="6141085" cy="368300"/>
          </a:xfrm>
          <a:prstGeom prst="rect">
            <a:avLst/>
          </a:prstGeom>
          <a:noFill/>
        </p:spPr>
        <p:txBody>
          <a:bodyPr wrap="square" rtlCol="0" anchor="t">
            <a:spAutoFit/>
          </a:bodyPr>
          <a:p>
            <a:r>
              <a:rPr lang="zh-CN" altLang="en-US"/>
              <a:t>执行标准GB/T 3280-2015、JIS G4305:2012</a:t>
            </a:r>
            <a:endParaRPr lang="zh-CN" altLang="en-US"/>
          </a:p>
        </p:txBody>
      </p:sp>
      <p:sp>
        <p:nvSpPr>
          <p:cNvPr id="7" name="文本框 1"/>
          <p:cNvSpPr/>
          <p:nvPr/>
        </p:nvSpPr>
        <p:spPr>
          <a:xfrm>
            <a:off x="1408430" y="376873"/>
            <a:ext cx="3689350" cy="573087"/>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不锈钢期货合约介绍</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矩形 4"/>
          <p:cNvSpPr/>
          <p:nvPr/>
        </p:nvSpPr>
        <p:spPr>
          <a:xfrm>
            <a:off x="60325" y="6508750"/>
            <a:ext cx="5595938"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sp>
        <p:nvSpPr>
          <p:cNvPr id="22530" name="矩形 5"/>
          <p:cNvSpPr/>
          <p:nvPr/>
        </p:nvSpPr>
        <p:spPr>
          <a:xfrm rot="10800000">
            <a:off x="1408113" y="1060450"/>
            <a:ext cx="7659687"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pic>
        <p:nvPicPr>
          <p:cNvPr id="22531" name="图片 6" descr="logo"/>
          <p:cNvPicPr>
            <a:picLocks noChangeAspect="1"/>
          </p:cNvPicPr>
          <p:nvPr/>
        </p:nvPicPr>
        <p:blipFill>
          <a:blip r:embed="rId1"/>
          <a:stretch>
            <a:fillRect/>
          </a:stretch>
        </p:blipFill>
        <p:spPr>
          <a:xfrm>
            <a:off x="168275" y="168275"/>
            <a:ext cx="1030288" cy="990600"/>
          </a:xfrm>
          <a:prstGeom prst="rect">
            <a:avLst/>
          </a:prstGeom>
          <a:noFill/>
          <a:ln w="9525">
            <a:noFill/>
          </a:ln>
        </p:spPr>
      </p:pic>
      <p:pic>
        <p:nvPicPr>
          <p:cNvPr id="22532" name="图片 9220" descr="11111111"/>
          <p:cNvPicPr>
            <a:picLocks noChangeAspect="1"/>
          </p:cNvPicPr>
          <p:nvPr/>
        </p:nvPicPr>
        <p:blipFill>
          <a:blip r:embed="rId2"/>
          <a:stretch>
            <a:fillRect/>
          </a:stretch>
        </p:blipFill>
        <p:spPr>
          <a:xfrm>
            <a:off x="6203950" y="6343650"/>
            <a:ext cx="2533650" cy="390525"/>
          </a:xfrm>
          <a:prstGeom prst="rect">
            <a:avLst/>
          </a:prstGeom>
          <a:noFill/>
          <a:ln w="9525">
            <a:noFill/>
          </a:ln>
        </p:spPr>
      </p:pic>
      <p:pic>
        <p:nvPicPr>
          <p:cNvPr id="22533" name="图片 12"/>
          <p:cNvPicPr>
            <a:picLocks noChangeAspect="1"/>
          </p:cNvPicPr>
          <p:nvPr/>
        </p:nvPicPr>
        <p:blipFill>
          <a:blip r:embed="rId3"/>
          <a:stretch>
            <a:fillRect/>
          </a:stretch>
        </p:blipFill>
        <p:spPr>
          <a:xfrm rot="-3210082" flipH="1">
            <a:off x="7107238" y="3281363"/>
            <a:ext cx="155575" cy="650875"/>
          </a:xfrm>
          <a:prstGeom prst="rect">
            <a:avLst/>
          </a:prstGeom>
          <a:noFill/>
          <a:ln w="9525">
            <a:noFill/>
          </a:ln>
        </p:spPr>
      </p:pic>
      <p:pic>
        <p:nvPicPr>
          <p:cNvPr id="22534" name="图片 13"/>
          <p:cNvPicPr>
            <a:picLocks noChangeAspect="1"/>
          </p:cNvPicPr>
          <p:nvPr/>
        </p:nvPicPr>
        <p:blipFill>
          <a:blip r:embed="rId3"/>
          <a:stretch>
            <a:fillRect/>
          </a:stretch>
        </p:blipFill>
        <p:spPr>
          <a:xfrm rot="-3074189" flipH="1">
            <a:off x="6605588" y="5149850"/>
            <a:ext cx="555625" cy="133350"/>
          </a:xfrm>
          <a:prstGeom prst="rect">
            <a:avLst/>
          </a:prstGeom>
          <a:noFill/>
          <a:ln w="9525">
            <a:noFill/>
          </a:ln>
        </p:spPr>
      </p:pic>
      <p:sp>
        <p:nvSpPr>
          <p:cNvPr id="22537" name="日期占位符 1"/>
          <p:cNvSpPr/>
          <p:nvPr>
            <p:ph type="dt" sz="half" idx="10"/>
          </p:nvPr>
        </p:nvSpPr>
        <p:spPr/>
        <p:txBody>
          <a:bodyPr anchor="ctr"/>
          <a:lst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stStyle>
          <a:p>
            <a:pPr lvl="0" indent="0"/>
            <a:fld id="{BB962C8B-B14F-4D97-AF65-F5344CB8AC3E}" type="datetime1">
              <a:rPr lang="zh-CN" altLang="en-US" sz="1200" dirty="0">
                <a:solidFill>
                  <a:srgbClr val="898989"/>
                </a:solidFill>
              </a:rPr>
            </a:fld>
            <a:endParaRPr lang="zh-CN" altLang="en-US" sz="1200" dirty="0">
              <a:solidFill>
                <a:srgbClr val="898989"/>
              </a:solidFill>
            </a:endParaRPr>
          </a:p>
        </p:txBody>
      </p:sp>
      <p:graphicFrame>
        <p:nvGraphicFramePr>
          <p:cNvPr id="6" name="表格 5"/>
          <p:cNvGraphicFramePr/>
          <p:nvPr>
            <p:custDataLst>
              <p:tags r:id="rId4"/>
            </p:custDataLst>
          </p:nvPr>
        </p:nvGraphicFramePr>
        <p:xfrm>
          <a:off x="863600" y="1986915"/>
          <a:ext cx="3458210" cy="3762375"/>
        </p:xfrm>
        <a:graphic>
          <a:graphicData uri="http://schemas.openxmlformats.org/drawingml/2006/table">
            <a:tbl>
              <a:tblPr firstRow="1" bandRow="1">
                <a:tableStyleId>{5C22544A-7EE6-4342-B048-85BDC9FD1C3A}</a:tableStyleId>
              </a:tblPr>
              <a:tblGrid>
                <a:gridCol w="1067435"/>
                <a:gridCol w="1068705"/>
                <a:gridCol w="1322070"/>
              </a:tblGrid>
              <a:tr h="651510">
                <a:tc gridSpan="2">
                  <a:txBody>
                    <a:bodyPr/>
                    <a:p>
                      <a:pPr algn="ctr">
                        <a:buNone/>
                      </a:pPr>
                      <a:endParaRPr lang="zh-CN" altLang="en-US" sz="1400" b="0">
                        <a:latin typeface="微软雅黑" panose="020B0503020204020204" charset="-122"/>
                        <a:ea typeface="微软雅黑" panose="020B0503020204020204" charset="-122"/>
                      </a:endParaRPr>
                    </a:p>
                    <a:p>
                      <a:pPr algn="ctr">
                        <a:buNone/>
                      </a:pPr>
                      <a:r>
                        <a:rPr lang="zh-CN" altLang="en-US" sz="1400" b="0">
                          <a:latin typeface="微软雅黑" panose="020B0503020204020204" charset="-122"/>
                          <a:ea typeface="微软雅黑" panose="020B0503020204020204" charset="-122"/>
                        </a:rPr>
                        <a:t>收费项目</a:t>
                      </a:r>
                      <a:endParaRPr lang="zh-CN" altLang="en-US" sz="1400" b="0">
                        <a:latin typeface="微软雅黑" panose="020B0503020204020204" charset="-122"/>
                        <a:ea typeface="微软雅黑" panose="020B0503020204020204" charset="-122"/>
                      </a:endParaRPr>
                    </a:p>
                  </a:txBody>
                  <a:tcPr/>
                </a:tc>
                <a:tc hMerge="1">
                  <a:tcPr/>
                </a:tc>
                <a:tc>
                  <a:txBody>
                    <a:bodyPr/>
                    <a:p>
                      <a:pPr>
                        <a:buNone/>
                      </a:pPr>
                      <a:r>
                        <a:rPr lang="zh-CN" altLang="en-US" sz="1400" b="0">
                          <a:latin typeface="微软雅黑" panose="020B0503020204020204" charset="-122"/>
                          <a:ea typeface="微软雅黑" panose="020B0503020204020204" charset="-122"/>
                          <a:cs typeface="微软雅黑" panose="020B0503020204020204" charset="-122"/>
                        </a:rPr>
                        <a:t>收费标准</a:t>
                      </a:r>
                      <a:endParaRPr lang="zh-CN" altLang="en-US" sz="1400" b="0">
                        <a:latin typeface="微软雅黑" panose="020B0503020204020204" charset="-122"/>
                        <a:ea typeface="微软雅黑" panose="020B0503020204020204" charset="-122"/>
                        <a:cs typeface="微软雅黑" panose="020B0503020204020204" charset="-122"/>
                      </a:endParaRPr>
                    </a:p>
                    <a:p>
                      <a:pPr>
                        <a:buNone/>
                      </a:pPr>
                      <a:r>
                        <a:rPr lang="en-US" altLang="zh-CN" sz="1400" b="0">
                          <a:latin typeface="微软雅黑" panose="020B0503020204020204" charset="-122"/>
                          <a:ea typeface="微软雅黑" panose="020B0503020204020204" charset="-122"/>
                          <a:cs typeface="微软雅黑" panose="020B0503020204020204" charset="-122"/>
                        </a:rPr>
                        <a:t>(</a:t>
                      </a:r>
                      <a:r>
                        <a:rPr lang="zh-CN" altLang="en-US" sz="1400" b="0">
                          <a:latin typeface="微软雅黑" panose="020B0503020204020204" charset="-122"/>
                          <a:ea typeface="微软雅黑" panose="020B0503020204020204" charset="-122"/>
                          <a:cs typeface="微软雅黑" panose="020B0503020204020204" charset="-122"/>
                        </a:rPr>
                        <a:t>人民币）</a:t>
                      </a:r>
                      <a:endParaRPr lang="zh-CN" altLang="en-US" sz="1400" b="0">
                        <a:latin typeface="微软雅黑" panose="020B0503020204020204" charset="-122"/>
                        <a:ea typeface="微软雅黑" panose="020B0503020204020204" charset="-122"/>
                        <a:cs typeface="微软雅黑" panose="020B0503020204020204" charset="-122"/>
                      </a:endParaRPr>
                    </a:p>
                  </a:txBody>
                  <a:tcPr/>
                </a:tc>
              </a:tr>
              <a:tr h="387350">
                <a:tc>
                  <a:txBody>
                    <a:bodyPr/>
                    <a:p>
                      <a:pPr>
                        <a:buNone/>
                      </a:pPr>
                      <a:r>
                        <a:rPr lang="zh-CN" altLang="en-US" sz="1400" b="0">
                          <a:latin typeface="微软雅黑" panose="020B0503020204020204" charset="-122"/>
                          <a:ea typeface="微软雅黑" panose="020B0503020204020204" charset="-122"/>
                        </a:rPr>
                        <a:t>仓储费</a:t>
                      </a:r>
                      <a:endParaRPr lang="zh-CN" altLang="en-US" sz="1400" b="0">
                        <a:latin typeface="微软雅黑" panose="020B0503020204020204" charset="-122"/>
                        <a:ea typeface="微软雅黑" panose="020B0503020204020204" charset="-122"/>
                      </a:endParaRPr>
                    </a:p>
                  </a:txBody>
                  <a:tcPr/>
                </a:tc>
                <a:tc>
                  <a:txBody>
                    <a:bodyPr/>
                    <a:p>
                      <a:pPr>
                        <a:buNone/>
                      </a:pPr>
                      <a:r>
                        <a:rPr lang="en-US" altLang="zh-CN" sz="1400" b="0">
                          <a:latin typeface="微软雅黑" panose="020B0503020204020204" charset="-122"/>
                          <a:ea typeface="微软雅黑" panose="020B0503020204020204" charset="-122"/>
                          <a:cs typeface="微软雅黑" panose="020B0503020204020204" charset="-122"/>
                        </a:rPr>
                        <a:t>0.8</a:t>
                      </a:r>
                      <a:r>
                        <a:rPr lang="zh-CN" altLang="en-US" sz="1400" b="0">
                          <a:latin typeface="微软雅黑" panose="020B0503020204020204" charset="-122"/>
                          <a:ea typeface="微软雅黑" panose="020B0503020204020204" charset="-122"/>
                          <a:cs typeface="微软雅黑" panose="020B0503020204020204" charset="-122"/>
                        </a:rPr>
                        <a:t>元</a:t>
                      </a:r>
                      <a:r>
                        <a:rPr lang="en-US" altLang="zh-CN" sz="1400" b="0">
                          <a:latin typeface="微软雅黑" panose="020B0503020204020204" charset="-122"/>
                          <a:ea typeface="微软雅黑" panose="020B0503020204020204" charset="-122"/>
                          <a:cs typeface="微软雅黑" panose="020B0503020204020204" charset="-122"/>
                        </a:rPr>
                        <a:t>/</a:t>
                      </a:r>
                      <a:r>
                        <a:rPr lang="zh-CN" altLang="en-US" sz="1400" b="0">
                          <a:latin typeface="微软雅黑" panose="020B0503020204020204" charset="-122"/>
                          <a:ea typeface="微软雅黑" panose="020B0503020204020204" charset="-122"/>
                          <a:cs typeface="微软雅黑" panose="020B0503020204020204" charset="-122"/>
                        </a:rPr>
                        <a:t>天</a:t>
                      </a:r>
                      <a:endParaRPr lang="zh-CN" altLang="en-US" sz="1400" b="0">
                        <a:latin typeface="微软雅黑" panose="020B0503020204020204" charset="-122"/>
                        <a:ea typeface="微软雅黑" panose="020B0503020204020204" charset="-122"/>
                        <a:cs typeface="微软雅黑" panose="020B0503020204020204" charset="-122"/>
                      </a:endParaRPr>
                    </a:p>
                  </a:txBody>
                  <a:tcPr/>
                </a:tc>
                <a:tc>
                  <a:txBody>
                    <a:bodyPr/>
                    <a:p>
                      <a:pPr>
                        <a:buNone/>
                      </a:pPr>
                      <a:endParaRPr lang="zh-CN" altLang="en-US" sz="1400" b="0">
                        <a:latin typeface="微软雅黑" panose="020B0503020204020204" charset="-122"/>
                        <a:ea typeface="微软雅黑" panose="020B0503020204020204" charset="-122"/>
                      </a:endParaRPr>
                    </a:p>
                  </a:txBody>
                  <a:tcPr/>
                </a:tc>
              </a:tr>
              <a:tr h="387985">
                <a:tc rowSpan="3">
                  <a:txBody>
                    <a:bodyPr/>
                    <a:p>
                      <a:pPr>
                        <a:buNone/>
                      </a:pPr>
                      <a:endParaRPr lang="zh-CN" altLang="en-US" sz="1400" b="0">
                        <a:latin typeface="微软雅黑" panose="020B0503020204020204" charset="-122"/>
                        <a:ea typeface="微软雅黑" panose="020B0503020204020204" charset="-122"/>
                      </a:endParaRPr>
                    </a:p>
                    <a:p>
                      <a:pPr>
                        <a:buNone/>
                      </a:pPr>
                      <a:endParaRPr lang="zh-CN" altLang="en-US" sz="1400" b="0">
                        <a:latin typeface="微软雅黑" panose="020B0503020204020204" charset="-122"/>
                        <a:ea typeface="微软雅黑" panose="020B0503020204020204" charset="-122"/>
                      </a:endParaRPr>
                    </a:p>
                    <a:p>
                      <a:pPr>
                        <a:buNone/>
                      </a:pPr>
                      <a:r>
                        <a:rPr lang="zh-CN" altLang="en-US" sz="1400" b="0">
                          <a:latin typeface="微软雅黑" panose="020B0503020204020204" charset="-122"/>
                          <a:ea typeface="微软雅黑" panose="020B0503020204020204" charset="-122"/>
                        </a:rPr>
                        <a:t>入库费</a:t>
                      </a:r>
                      <a:endParaRPr lang="zh-CN" altLang="en-US" sz="1400" b="0">
                        <a:latin typeface="微软雅黑" panose="020B0503020204020204" charset="-122"/>
                        <a:ea typeface="微软雅黑" panose="020B0503020204020204" charset="-122"/>
                      </a:endParaRPr>
                    </a:p>
                  </a:txBody>
                  <a:tcPr>
                    <a:solidFill>
                      <a:schemeClr val="tx2">
                        <a:lumMod val="20000"/>
                        <a:lumOff val="80000"/>
                      </a:schemeClr>
                    </a:solidFill>
                  </a:tcPr>
                </a:tc>
                <a:tc>
                  <a:txBody>
                    <a:bodyPr/>
                    <a:p>
                      <a:pPr>
                        <a:buNone/>
                      </a:pPr>
                      <a:r>
                        <a:rPr lang="zh-CN" altLang="en-US" sz="1400" b="0">
                          <a:latin typeface="微软雅黑" panose="020B0503020204020204" charset="-122"/>
                          <a:ea typeface="微软雅黑" panose="020B0503020204020204" charset="-122"/>
                        </a:rPr>
                        <a:t>专用线</a:t>
                      </a:r>
                      <a:endParaRPr lang="zh-CN" altLang="en-US" sz="1400" b="0">
                        <a:latin typeface="微软雅黑" panose="020B0503020204020204" charset="-122"/>
                        <a:ea typeface="微软雅黑" panose="020B0503020204020204" charset="-122"/>
                      </a:endParaRPr>
                    </a:p>
                  </a:txBody>
                  <a:tcPr>
                    <a:solidFill>
                      <a:schemeClr val="tx2">
                        <a:lumMod val="20000"/>
                        <a:lumOff val="80000"/>
                      </a:schemeClr>
                    </a:solidFill>
                  </a:tcPr>
                </a:tc>
                <a:tc>
                  <a:txBody>
                    <a:bodyPr/>
                    <a:p>
                      <a:pPr>
                        <a:buNone/>
                      </a:pPr>
                      <a:r>
                        <a:rPr lang="en-US" altLang="zh-CN" sz="1400" b="0">
                          <a:latin typeface="微软雅黑" panose="020B0503020204020204" charset="-122"/>
                          <a:ea typeface="微软雅黑" panose="020B0503020204020204" charset="-122"/>
                        </a:rPr>
                        <a:t>25</a:t>
                      </a:r>
                      <a:endParaRPr lang="en-US" altLang="zh-CN" sz="1400" b="0">
                        <a:latin typeface="微软雅黑" panose="020B0503020204020204" charset="-122"/>
                        <a:ea typeface="微软雅黑" panose="020B0503020204020204" charset="-122"/>
                      </a:endParaRPr>
                    </a:p>
                  </a:txBody>
                  <a:tcPr>
                    <a:solidFill>
                      <a:schemeClr val="tx2">
                        <a:lumMod val="20000"/>
                        <a:lumOff val="80000"/>
                      </a:schemeClr>
                    </a:solidFill>
                  </a:tcPr>
                </a:tc>
              </a:tr>
              <a:tr h="396875">
                <a:tc vMerge="1">
                  <a:tcPr/>
                </a:tc>
                <a:tc>
                  <a:txBody>
                    <a:bodyPr/>
                    <a:p>
                      <a:pPr>
                        <a:buNone/>
                      </a:pPr>
                      <a:r>
                        <a:rPr lang="zh-CN" altLang="en-US" sz="1400" b="0">
                          <a:latin typeface="微软雅黑" panose="020B0503020204020204" charset="-122"/>
                          <a:ea typeface="微软雅黑" panose="020B0503020204020204" charset="-122"/>
                        </a:rPr>
                        <a:t>码头</a:t>
                      </a:r>
                      <a:endParaRPr lang="zh-CN" altLang="en-US" sz="1400" b="0">
                        <a:latin typeface="微软雅黑" panose="020B0503020204020204" charset="-122"/>
                        <a:ea typeface="微软雅黑" panose="020B0503020204020204" charset="-122"/>
                      </a:endParaRPr>
                    </a:p>
                  </a:txBody>
                  <a:tcPr>
                    <a:solidFill>
                      <a:schemeClr val="tx2">
                        <a:lumMod val="20000"/>
                        <a:lumOff val="80000"/>
                      </a:schemeClr>
                    </a:solidFill>
                  </a:tcPr>
                </a:tc>
                <a:tc>
                  <a:txBody>
                    <a:bodyPr/>
                    <a:p>
                      <a:pPr>
                        <a:buNone/>
                      </a:pPr>
                      <a:r>
                        <a:rPr lang="en-US" altLang="zh-CN" sz="1400" b="0">
                          <a:latin typeface="微软雅黑" panose="020B0503020204020204" charset="-122"/>
                          <a:ea typeface="微软雅黑" panose="020B0503020204020204" charset="-122"/>
                        </a:rPr>
                        <a:t>25</a:t>
                      </a:r>
                      <a:endParaRPr lang="en-US" altLang="zh-CN" sz="1400" b="0">
                        <a:latin typeface="微软雅黑" panose="020B0503020204020204" charset="-122"/>
                        <a:ea typeface="微软雅黑" panose="020B0503020204020204" charset="-122"/>
                      </a:endParaRPr>
                    </a:p>
                  </a:txBody>
                  <a:tcPr>
                    <a:solidFill>
                      <a:schemeClr val="tx2">
                        <a:lumMod val="20000"/>
                        <a:lumOff val="80000"/>
                      </a:schemeClr>
                    </a:solidFill>
                  </a:tcPr>
                </a:tc>
              </a:tr>
              <a:tr h="387350">
                <a:tc vMerge="1">
                  <a:tcPr/>
                </a:tc>
                <a:tc>
                  <a:txBody>
                    <a:bodyPr/>
                    <a:p>
                      <a:pPr>
                        <a:buNone/>
                      </a:pPr>
                      <a:r>
                        <a:rPr lang="zh-CN" altLang="en-US" sz="1400" b="0">
                          <a:latin typeface="微软雅黑" panose="020B0503020204020204" charset="-122"/>
                          <a:ea typeface="微软雅黑" panose="020B0503020204020204" charset="-122"/>
                        </a:rPr>
                        <a:t>汽车</a:t>
                      </a:r>
                      <a:endParaRPr lang="zh-CN" altLang="en-US" sz="1400" b="0">
                        <a:latin typeface="微软雅黑" panose="020B0503020204020204" charset="-122"/>
                        <a:ea typeface="微软雅黑" panose="020B0503020204020204" charset="-122"/>
                      </a:endParaRPr>
                    </a:p>
                  </a:txBody>
                  <a:tcPr>
                    <a:solidFill>
                      <a:schemeClr val="tx2">
                        <a:lumMod val="20000"/>
                        <a:lumOff val="80000"/>
                      </a:schemeClr>
                    </a:solidFill>
                  </a:tcPr>
                </a:tc>
                <a:tc>
                  <a:txBody>
                    <a:bodyPr/>
                    <a:p>
                      <a:pPr>
                        <a:buNone/>
                      </a:pPr>
                      <a:r>
                        <a:rPr lang="en-US" altLang="zh-CN" sz="1400" b="0">
                          <a:latin typeface="微软雅黑" panose="020B0503020204020204" charset="-122"/>
                          <a:ea typeface="微软雅黑" panose="020B0503020204020204" charset="-122"/>
                        </a:rPr>
                        <a:t>20</a:t>
                      </a:r>
                      <a:endParaRPr lang="en-US" altLang="zh-CN" sz="1400" b="0">
                        <a:latin typeface="微软雅黑" panose="020B0503020204020204" charset="-122"/>
                        <a:ea typeface="微软雅黑" panose="020B0503020204020204" charset="-122"/>
                      </a:endParaRPr>
                    </a:p>
                  </a:txBody>
                  <a:tcPr>
                    <a:solidFill>
                      <a:schemeClr val="tx2">
                        <a:lumMod val="20000"/>
                        <a:lumOff val="80000"/>
                      </a:schemeClr>
                    </a:solidFill>
                  </a:tcPr>
                </a:tc>
              </a:tr>
              <a:tr h="387985">
                <a:tc rowSpan="3">
                  <a:txBody>
                    <a:bodyPr/>
                    <a:p>
                      <a:pPr>
                        <a:buNone/>
                      </a:pPr>
                      <a:endParaRPr lang="zh-CN" altLang="en-US" sz="1400" b="0">
                        <a:latin typeface="微软雅黑" panose="020B0503020204020204" charset="-122"/>
                        <a:ea typeface="微软雅黑" panose="020B0503020204020204" charset="-122"/>
                      </a:endParaRPr>
                    </a:p>
                    <a:p>
                      <a:pPr>
                        <a:buNone/>
                      </a:pPr>
                      <a:r>
                        <a:rPr lang="zh-CN" altLang="en-US" sz="1400" b="0">
                          <a:latin typeface="微软雅黑" panose="020B0503020204020204" charset="-122"/>
                          <a:ea typeface="微软雅黑" panose="020B0503020204020204" charset="-122"/>
                        </a:rPr>
                        <a:t>出库费</a:t>
                      </a:r>
                      <a:endParaRPr lang="zh-CN" altLang="en-US" sz="1400" b="0">
                        <a:latin typeface="微软雅黑" panose="020B0503020204020204" charset="-122"/>
                        <a:ea typeface="微软雅黑" panose="020B0503020204020204" charset="-122"/>
                      </a:endParaRPr>
                    </a:p>
                  </a:txBody>
                  <a:tcPr>
                    <a:solidFill>
                      <a:schemeClr val="accent2">
                        <a:lumMod val="20000"/>
                        <a:lumOff val="80000"/>
                      </a:schemeClr>
                    </a:solidFill>
                  </a:tcPr>
                </a:tc>
                <a:tc>
                  <a:txBody>
                    <a:bodyPr/>
                    <a:p>
                      <a:pPr>
                        <a:buNone/>
                      </a:pPr>
                      <a:r>
                        <a:rPr lang="zh-CN" altLang="en-US" sz="1400" b="0">
                          <a:latin typeface="微软雅黑" panose="020B0503020204020204" charset="-122"/>
                          <a:ea typeface="微软雅黑" panose="020B0503020204020204" charset="-122"/>
                        </a:rPr>
                        <a:t>专用线</a:t>
                      </a:r>
                      <a:endParaRPr lang="zh-CN" altLang="en-US" sz="1400" b="0">
                        <a:latin typeface="微软雅黑" panose="020B0503020204020204" charset="-122"/>
                        <a:ea typeface="微软雅黑" panose="020B0503020204020204" charset="-122"/>
                      </a:endParaRPr>
                    </a:p>
                  </a:txBody>
                  <a:tcPr>
                    <a:solidFill>
                      <a:schemeClr val="accent2">
                        <a:lumMod val="20000"/>
                        <a:lumOff val="80000"/>
                      </a:schemeClr>
                    </a:solidFill>
                  </a:tcPr>
                </a:tc>
                <a:tc>
                  <a:txBody>
                    <a:bodyPr/>
                    <a:p>
                      <a:pPr>
                        <a:buNone/>
                      </a:pPr>
                      <a:r>
                        <a:rPr lang="en-US" altLang="zh-CN" sz="1400" b="0">
                          <a:latin typeface="微软雅黑" panose="020B0503020204020204" charset="-122"/>
                          <a:ea typeface="微软雅黑" panose="020B0503020204020204" charset="-122"/>
                        </a:rPr>
                        <a:t>25</a:t>
                      </a:r>
                      <a:endParaRPr lang="en-US" altLang="zh-CN" sz="1400" b="0">
                        <a:latin typeface="微软雅黑" panose="020B0503020204020204" charset="-122"/>
                        <a:ea typeface="微软雅黑" panose="020B0503020204020204" charset="-122"/>
                      </a:endParaRPr>
                    </a:p>
                  </a:txBody>
                  <a:tcPr>
                    <a:solidFill>
                      <a:schemeClr val="accent2">
                        <a:lumMod val="20000"/>
                        <a:lumOff val="80000"/>
                      </a:schemeClr>
                    </a:solidFill>
                  </a:tcPr>
                </a:tc>
              </a:tr>
              <a:tr h="387350">
                <a:tc vMerge="1">
                  <a:tcPr/>
                </a:tc>
                <a:tc>
                  <a:txBody>
                    <a:bodyPr/>
                    <a:p>
                      <a:pPr>
                        <a:buNone/>
                      </a:pPr>
                      <a:r>
                        <a:rPr lang="zh-CN" altLang="en-US" sz="1400" b="0">
                          <a:latin typeface="微软雅黑" panose="020B0503020204020204" charset="-122"/>
                          <a:ea typeface="微软雅黑" panose="020B0503020204020204" charset="-122"/>
                        </a:rPr>
                        <a:t>码头</a:t>
                      </a:r>
                      <a:endParaRPr lang="zh-CN" altLang="en-US" sz="1400" b="0">
                        <a:latin typeface="微软雅黑" panose="020B0503020204020204" charset="-122"/>
                        <a:ea typeface="微软雅黑" panose="020B0503020204020204" charset="-122"/>
                      </a:endParaRPr>
                    </a:p>
                  </a:txBody>
                  <a:tcPr>
                    <a:solidFill>
                      <a:schemeClr val="accent2">
                        <a:lumMod val="20000"/>
                        <a:lumOff val="80000"/>
                      </a:schemeClr>
                    </a:solidFill>
                  </a:tcPr>
                </a:tc>
                <a:tc>
                  <a:txBody>
                    <a:bodyPr/>
                    <a:p>
                      <a:pPr>
                        <a:buNone/>
                      </a:pPr>
                      <a:r>
                        <a:rPr lang="en-US" altLang="zh-CN" sz="1400" b="0">
                          <a:latin typeface="微软雅黑" panose="020B0503020204020204" charset="-122"/>
                          <a:ea typeface="微软雅黑" panose="020B0503020204020204" charset="-122"/>
                        </a:rPr>
                        <a:t>25</a:t>
                      </a:r>
                      <a:endParaRPr lang="en-US" altLang="zh-CN" sz="1400" b="0">
                        <a:latin typeface="微软雅黑" panose="020B0503020204020204" charset="-122"/>
                        <a:ea typeface="微软雅黑" panose="020B0503020204020204" charset="-122"/>
                      </a:endParaRPr>
                    </a:p>
                  </a:txBody>
                  <a:tcPr>
                    <a:solidFill>
                      <a:schemeClr val="accent2">
                        <a:lumMod val="20000"/>
                        <a:lumOff val="80000"/>
                      </a:schemeClr>
                    </a:solidFill>
                  </a:tcPr>
                </a:tc>
              </a:tr>
              <a:tr h="387985">
                <a:tc vMerge="1">
                  <a:tcPr/>
                </a:tc>
                <a:tc>
                  <a:txBody>
                    <a:bodyPr/>
                    <a:p>
                      <a:pPr>
                        <a:buNone/>
                      </a:pPr>
                      <a:r>
                        <a:rPr lang="zh-CN" altLang="en-US" sz="1400" b="0">
                          <a:latin typeface="微软雅黑" panose="020B0503020204020204" charset="-122"/>
                          <a:ea typeface="微软雅黑" panose="020B0503020204020204" charset="-122"/>
                        </a:rPr>
                        <a:t>汽车</a:t>
                      </a:r>
                      <a:endParaRPr lang="zh-CN" altLang="en-US" sz="1400" b="0">
                        <a:latin typeface="微软雅黑" panose="020B0503020204020204" charset="-122"/>
                        <a:ea typeface="微软雅黑" panose="020B0503020204020204" charset="-122"/>
                      </a:endParaRPr>
                    </a:p>
                  </a:txBody>
                  <a:tcPr>
                    <a:solidFill>
                      <a:schemeClr val="accent2">
                        <a:lumMod val="20000"/>
                        <a:lumOff val="80000"/>
                      </a:schemeClr>
                    </a:solidFill>
                  </a:tcPr>
                </a:tc>
                <a:tc>
                  <a:txBody>
                    <a:bodyPr/>
                    <a:p>
                      <a:pPr>
                        <a:buNone/>
                      </a:pPr>
                      <a:r>
                        <a:rPr lang="en-US" altLang="zh-CN" sz="1400" b="0">
                          <a:latin typeface="微软雅黑" panose="020B0503020204020204" charset="-122"/>
                          <a:ea typeface="微软雅黑" panose="020B0503020204020204" charset="-122"/>
                        </a:rPr>
                        <a:t>20</a:t>
                      </a:r>
                      <a:endParaRPr lang="en-US" altLang="zh-CN" sz="1400" b="0">
                        <a:latin typeface="微软雅黑" panose="020B0503020204020204" charset="-122"/>
                        <a:ea typeface="微软雅黑" panose="020B0503020204020204" charset="-122"/>
                      </a:endParaRPr>
                    </a:p>
                  </a:txBody>
                  <a:tcPr>
                    <a:solidFill>
                      <a:schemeClr val="accent2">
                        <a:lumMod val="20000"/>
                        <a:lumOff val="80000"/>
                      </a:schemeClr>
                    </a:solidFill>
                  </a:tcPr>
                </a:tc>
              </a:tr>
              <a:tr h="387985">
                <a:tc>
                  <a:txBody>
                    <a:bodyPr/>
                    <a:p>
                      <a:pPr>
                        <a:buNone/>
                      </a:pPr>
                      <a:r>
                        <a:rPr lang="zh-CN" altLang="en-US" sz="1400" b="0">
                          <a:latin typeface="微软雅黑" panose="020B0503020204020204" charset="-122"/>
                          <a:ea typeface="微软雅黑" panose="020B0503020204020204" charset="-122"/>
                          <a:sym typeface="+mn-ea"/>
                        </a:rPr>
                        <a:t>过户费</a:t>
                      </a:r>
                      <a:endParaRPr lang="zh-CN" altLang="en-US" sz="1400" b="0">
                        <a:latin typeface="微软雅黑" panose="020B0503020204020204" charset="-122"/>
                        <a:ea typeface="微软雅黑" panose="020B0503020204020204" charset="-122"/>
                        <a:sym typeface="+mn-ea"/>
                      </a:endParaRPr>
                    </a:p>
                  </a:txBody>
                  <a:tcPr/>
                </a:tc>
                <a:tc gridSpan="2">
                  <a:txBody>
                    <a:bodyPr/>
                    <a:p>
                      <a:pPr>
                        <a:buNone/>
                      </a:pPr>
                      <a:r>
                        <a:rPr lang="zh-CN" altLang="en-US" sz="1400" b="0">
                          <a:latin typeface="微软雅黑" panose="020B0503020204020204" charset="-122"/>
                          <a:ea typeface="微软雅黑" panose="020B0503020204020204" charset="-122"/>
                          <a:cs typeface="微软雅黑" panose="020B0503020204020204" charset="-122"/>
                        </a:rPr>
                        <a:t>3元/吨</a:t>
                      </a:r>
                      <a:endParaRPr lang="zh-CN" altLang="en-US" sz="1400" b="0">
                        <a:latin typeface="微软雅黑" panose="020B0503020204020204" charset="-122"/>
                        <a:ea typeface="微软雅黑" panose="020B0503020204020204" charset="-122"/>
                        <a:cs typeface="微软雅黑" panose="020B0503020204020204" charset="-122"/>
                      </a:endParaRPr>
                    </a:p>
                  </a:txBody>
                  <a:tcPr/>
                </a:tc>
                <a:tc hMerge="1">
                  <a:tcPr/>
                </a:tc>
              </a:tr>
            </a:tbl>
          </a:graphicData>
        </a:graphic>
      </p:graphicFrame>
      <p:graphicFrame>
        <p:nvGraphicFramePr>
          <p:cNvPr id="9" name="表格 8"/>
          <p:cNvGraphicFramePr/>
          <p:nvPr>
            <p:custDataLst>
              <p:tags r:id="rId5"/>
            </p:custDataLst>
          </p:nvPr>
        </p:nvGraphicFramePr>
        <p:xfrm>
          <a:off x="4617720" y="2632075"/>
          <a:ext cx="4253230" cy="3117215"/>
        </p:xfrm>
        <a:graphic>
          <a:graphicData uri="http://schemas.openxmlformats.org/drawingml/2006/table">
            <a:tbl>
              <a:tblPr firstRow="1" bandRow="1">
                <a:tableStyleId>{5C22544A-7EE6-4342-B048-85BDC9FD1C3A}</a:tableStyleId>
              </a:tblPr>
              <a:tblGrid>
                <a:gridCol w="995680"/>
                <a:gridCol w="1477010"/>
                <a:gridCol w="1780540"/>
              </a:tblGrid>
              <a:tr h="368300">
                <a:tc>
                  <a:txBody>
                    <a:bodyPr/>
                    <a:p>
                      <a:pPr algn="ctr">
                        <a:buNone/>
                      </a:pPr>
                      <a:endParaRPr lang="zh-CN" altLang="en-US" sz="1400">
                        <a:latin typeface="微软雅黑" panose="020B0503020204020204" charset="-122"/>
                        <a:ea typeface="微软雅黑" panose="020B0503020204020204" charset="-122"/>
                      </a:endParaRPr>
                    </a:p>
                    <a:p>
                      <a:pPr algn="ctr">
                        <a:buNone/>
                      </a:pPr>
                      <a:r>
                        <a:rPr lang="zh-CN" altLang="en-US" sz="1400">
                          <a:latin typeface="微软雅黑" panose="020B0503020204020204" charset="-122"/>
                          <a:ea typeface="微软雅黑" panose="020B0503020204020204" charset="-122"/>
                        </a:rPr>
                        <a:t>升贴水</a:t>
                      </a:r>
                      <a:endParaRPr lang="zh-CN" altLang="en-US" sz="1400">
                        <a:latin typeface="微软雅黑" panose="020B0503020204020204" charset="-122"/>
                        <a:ea typeface="微软雅黑" panose="020B0503020204020204" charset="-122"/>
                      </a:endParaRPr>
                    </a:p>
                  </a:txBody>
                  <a:tcPr/>
                </a:tc>
                <a:tc>
                  <a:txBody>
                    <a:bodyPr/>
                    <a:p>
                      <a:pPr algn="ctr">
                        <a:buNone/>
                      </a:pPr>
                      <a:r>
                        <a:rPr lang="en-US" altLang="zh-CN" sz="1400">
                          <a:latin typeface="微软雅黑" panose="020B0503020204020204" charset="-122"/>
                          <a:ea typeface="微软雅黑" panose="020B0503020204020204" charset="-122"/>
                          <a:cs typeface="微软雅黑" panose="020B0503020204020204" charset="-122"/>
                        </a:rPr>
                        <a:t> </a:t>
                      </a:r>
                      <a:endParaRPr lang="en-US" altLang="zh-CN" sz="1400">
                        <a:latin typeface="微软雅黑" panose="020B0503020204020204" charset="-122"/>
                        <a:ea typeface="微软雅黑" panose="020B0503020204020204" charset="-122"/>
                        <a:cs typeface="微软雅黑" panose="020B0503020204020204" charset="-122"/>
                      </a:endParaRPr>
                    </a:p>
                    <a:p>
                      <a:pPr algn="ctr">
                        <a:buNone/>
                      </a:pPr>
                      <a:r>
                        <a:rPr lang="zh-CN" altLang="en-US" sz="1400">
                          <a:latin typeface="微软雅黑" panose="020B0503020204020204" charset="-122"/>
                          <a:ea typeface="微软雅黑" panose="020B0503020204020204" charset="-122"/>
                          <a:cs typeface="微软雅黑" panose="020B0503020204020204" charset="-122"/>
                        </a:rPr>
                        <a:t>规格</a:t>
                      </a:r>
                      <a:r>
                        <a:rPr lang="en-US" altLang="zh-CN" sz="1400">
                          <a:latin typeface="微软雅黑" panose="020B0503020204020204" charset="-122"/>
                          <a:ea typeface="微软雅黑" panose="020B0503020204020204" charset="-122"/>
                          <a:cs typeface="微软雅黑" panose="020B0503020204020204" charset="-122"/>
                        </a:rPr>
                        <a:t>/</a:t>
                      </a:r>
                      <a:r>
                        <a:rPr lang="zh-CN" altLang="en-US" sz="1400">
                          <a:latin typeface="微软雅黑" panose="020B0503020204020204" charset="-122"/>
                          <a:ea typeface="微软雅黑" panose="020B0503020204020204" charset="-122"/>
                          <a:cs typeface="微软雅黑" panose="020B0503020204020204" charset="-122"/>
                        </a:rPr>
                        <a:t>状态</a:t>
                      </a:r>
                      <a:endParaRPr lang="zh-CN" altLang="en-US" sz="1400">
                        <a:latin typeface="微软雅黑" panose="020B0503020204020204" charset="-122"/>
                        <a:ea typeface="微软雅黑" panose="020B0503020204020204" charset="-122"/>
                        <a:cs typeface="微软雅黑" panose="020B0503020204020204" charset="-122"/>
                      </a:endParaRPr>
                    </a:p>
                  </a:txBody>
                  <a:tcPr/>
                </a:tc>
                <a:tc>
                  <a:txBody>
                    <a:bodyPr/>
                    <a:p>
                      <a:pPr algn="ctr">
                        <a:buNone/>
                      </a:pPr>
                      <a:endParaRPr lang="zh-CN" altLang="en-US" sz="1400">
                        <a:latin typeface="微软雅黑" panose="020B0503020204020204" charset="-122"/>
                        <a:ea typeface="微软雅黑" panose="020B0503020204020204" charset="-122"/>
                      </a:endParaRPr>
                    </a:p>
                    <a:p>
                      <a:pPr algn="ctr">
                        <a:buNone/>
                      </a:pPr>
                      <a:r>
                        <a:rPr lang="zh-CN" altLang="en-US" sz="1400">
                          <a:latin typeface="微软雅黑" panose="020B0503020204020204" charset="-122"/>
                          <a:ea typeface="微软雅黑" panose="020B0503020204020204" charset="-122"/>
                        </a:rPr>
                        <a:t>升贴水</a:t>
                      </a:r>
                      <a:endParaRPr lang="zh-CN" altLang="en-US" sz="1400">
                        <a:latin typeface="微软雅黑" panose="020B0503020204020204" charset="-122"/>
                        <a:ea typeface="微软雅黑" panose="020B0503020204020204" charset="-122"/>
                      </a:endParaRPr>
                    </a:p>
                  </a:txBody>
                  <a:tcPr/>
                </a:tc>
              </a:tr>
              <a:tr h="481330">
                <a:tc rowSpan="3">
                  <a:txBody>
                    <a:bodyPr/>
                    <a:p>
                      <a:pPr algn="ctr">
                        <a:buNone/>
                      </a:pPr>
                      <a:endParaRPr lang="zh-CN" altLang="en-US" sz="1400">
                        <a:latin typeface="微软雅黑" panose="020B0503020204020204" charset="-122"/>
                        <a:ea typeface="微软雅黑" panose="020B0503020204020204" charset="-122"/>
                      </a:endParaRPr>
                    </a:p>
                    <a:p>
                      <a:pPr algn="ctr">
                        <a:buNone/>
                      </a:pPr>
                      <a:endParaRPr lang="zh-CN" altLang="en-US" sz="1400">
                        <a:latin typeface="微软雅黑" panose="020B0503020204020204" charset="-122"/>
                        <a:ea typeface="微软雅黑" panose="020B0503020204020204" charset="-122"/>
                      </a:endParaRPr>
                    </a:p>
                    <a:p>
                      <a:pPr algn="ctr">
                        <a:buNone/>
                      </a:pPr>
                      <a:r>
                        <a:rPr lang="zh-CN" altLang="en-US" sz="1400">
                          <a:latin typeface="微软雅黑" panose="020B0503020204020204" charset="-122"/>
                          <a:ea typeface="微软雅黑" panose="020B0503020204020204" charset="-122"/>
                        </a:rPr>
                        <a:t>厚度</a:t>
                      </a:r>
                      <a:endParaRPr lang="zh-CN" altLang="en-US" sz="1400">
                        <a:latin typeface="微软雅黑" panose="020B0503020204020204" charset="-122"/>
                        <a:ea typeface="微软雅黑" panose="020B0503020204020204" charset="-122"/>
                      </a:endParaRPr>
                    </a:p>
                  </a:txBody>
                  <a:tcPr>
                    <a:solidFill>
                      <a:schemeClr val="bg2"/>
                    </a:solidFill>
                  </a:tcPr>
                </a:tc>
                <a:tc>
                  <a:txBody>
                    <a:bodyPr/>
                    <a:p>
                      <a:pPr algn="ctr">
                        <a:buNone/>
                      </a:pPr>
                      <a:r>
                        <a:rPr lang="en-US" altLang="zh-CN" sz="1400">
                          <a:latin typeface="微软雅黑" panose="020B0503020204020204" charset="-122"/>
                          <a:ea typeface="微软雅黑" panose="020B0503020204020204" charset="-122"/>
                          <a:cs typeface="微软雅黑" panose="020B0503020204020204" charset="-122"/>
                        </a:rPr>
                        <a:t>0.5</a:t>
                      </a:r>
                      <a:r>
                        <a:rPr lang="zh-CN" altLang="en-US" sz="1400">
                          <a:latin typeface="微软雅黑" panose="020B0503020204020204" charset="-122"/>
                          <a:ea typeface="微软雅黑" panose="020B0503020204020204" charset="-122"/>
                          <a:cs typeface="微软雅黑" panose="020B0503020204020204" charset="-122"/>
                        </a:rPr>
                        <a:t>、</a:t>
                      </a:r>
                      <a:r>
                        <a:rPr lang="en-US" altLang="zh-CN" sz="1400">
                          <a:latin typeface="微软雅黑" panose="020B0503020204020204" charset="-122"/>
                          <a:ea typeface="微软雅黑" panose="020B0503020204020204" charset="-122"/>
                          <a:cs typeface="微软雅黑" panose="020B0503020204020204" charset="-122"/>
                        </a:rPr>
                        <a:t>0.6</a:t>
                      </a:r>
                      <a:r>
                        <a:rPr lang="zh-CN" altLang="en-US" sz="1400">
                          <a:latin typeface="微软雅黑" panose="020B0503020204020204" charset="-122"/>
                          <a:ea typeface="微软雅黑" panose="020B0503020204020204" charset="-122"/>
                          <a:cs typeface="微软雅黑" panose="020B0503020204020204" charset="-122"/>
                        </a:rPr>
                        <a:t>、</a:t>
                      </a:r>
                      <a:r>
                        <a:rPr lang="en-US" altLang="zh-CN" sz="1400">
                          <a:latin typeface="微软雅黑" panose="020B0503020204020204" charset="-122"/>
                          <a:ea typeface="微软雅黑" panose="020B0503020204020204" charset="-122"/>
                          <a:cs typeface="微软雅黑" panose="020B0503020204020204" charset="-122"/>
                        </a:rPr>
                        <a:t>0.7</a:t>
                      </a:r>
                      <a:endParaRPr lang="en-US" altLang="zh-CN" sz="1400">
                        <a:latin typeface="微软雅黑" panose="020B0503020204020204" charset="-122"/>
                        <a:ea typeface="微软雅黑" panose="020B0503020204020204" charset="-122"/>
                        <a:cs typeface="微软雅黑" panose="020B0503020204020204" charset="-122"/>
                      </a:endParaRPr>
                    </a:p>
                  </a:txBody>
                  <a:tcPr>
                    <a:solidFill>
                      <a:schemeClr val="bg2"/>
                    </a:solidFill>
                  </a:tcPr>
                </a:tc>
                <a:tc>
                  <a:txBody>
                    <a:bodyPr/>
                    <a:p>
                      <a:pPr algn="ctr">
                        <a:buNone/>
                      </a:pPr>
                      <a:r>
                        <a:rPr lang="zh-CN" altLang="en-US" sz="1400">
                          <a:latin typeface="微软雅黑" panose="020B0503020204020204" charset="-122"/>
                          <a:ea typeface="微软雅黑" panose="020B0503020204020204" charset="-122"/>
                          <a:cs typeface="微软雅黑" panose="020B0503020204020204" charset="-122"/>
                        </a:rPr>
                        <a:t>升水</a:t>
                      </a:r>
                      <a:r>
                        <a:rPr lang="en-US" altLang="zh-CN" sz="1400">
                          <a:latin typeface="微软雅黑" panose="020B0503020204020204" charset="-122"/>
                          <a:ea typeface="微软雅黑" panose="020B0503020204020204" charset="-122"/>
                          <a:cs typeface="微软雅黑" panose="020B0503020204020204" charset="-122"/>
                        </a:rPr>
                        <a:t>400</a:t>
                      </a:r>
                      <a:r>
                        <a:rPr lang="zh-CN" altLang="en-US" sz="1400">
                          <a:latin typeface="微软雅黑" panose="020B0503020204020204" charset="-122"/>
                          <a:ea typeface="微软雅黑" panose="020B0503020204020204" charset="-122"/>
                          <a:cs typeface="微软雅黑" panose="020B0503020204020204" charset="-122"/>
                        </a:rPr>
                        <a:t>元</a:t>
                      </a:r>
                      <a:r>
                        <a:rPr lang="en-US" altLang="zh-CN" sz="1400">
                          <a:latin typeface="微软雅黑" panose="020B0503020204020204" charset="-122"/>
                          <a:ea typeface="微软雅黑" panose="020B0503020204020204" charset="-122"/>
                          <a:cs typeface="微软雅黑" panose="020B0503020204020204" charset="-122"/>
                        </a:rPr>
                        <a:t>/</a:t>
                      </a:r>
                      <a:r>
                        <a:rPr lang="zh-CN" altLang="en-US" sz="1400">
                          <a:latin typeface="微软雅黑" panose="020B0503020204020204" charset="-122"/>
                          <a:ea typeface="微软雅黑" panose="020B0503020204020204" charset="-122"/>
                          <a:cs typeface="微软雅黑" panose="020B0503020204020204" charset="-122"/>
                        </a:rPr>
                        <a:t>吨</a:t>
                      </a:r>
                      <a:endParaRPr lang="zh-CN" altLang="en-US" sz="1400">
                        <a:latin typeface="微软雅黑" panose="020B0503020204020204" charset="-122"/>
                        <a:ea typeface="微软雅黑" panose="020B0503020204020204" charset="-122"/>
                        <a:cs typeface="微软雅黑" panose="020B0503020204020204" charset="-122"/>
                      </a:endParaRPr>
                    </a:p>
                  </a:txBody>
                  <a:tcPr>
                    <a:solidFill>
                      <a:schemeClr val="bg2"/>
                    </a:solidFill>
                  </a:tcPr>
                </a:tc>
              </a:tr>
              <a:tr h="480695">
                <a:tc vMerge="1">
                  <a:tcPr/>
                </a:tc>
                <a:tc>
                  <a:txBody>
                    <a:bodyPr/>
                    <a:p>
                      <a:pPr algn="ctr">
                        <a:buNone/>
                      </a:pPr>
                      <a:r>
                        <a:rPr lang="en-US" altLang="zh-CN" sz="1400">
                          <a:latin typeface="微软雅黑" panose="020B0503020204020204" charset="-122"/>
                          <a:ea typeface="微软雅黑" panose="020B0503020204020204" charset="-122"/>
                          <a:cs typeface="微软雅黑" panose="020B0503020204020204" charset="-122"/>
                        </a:rPr>
                        <a:t>0.8</a:t>
                      </a:r>
                      <a:r>
                        <a:rPr lang="zh-CN" altLang="en-US" sz="1400">
                          <a:latin typeface="微软雅黑" panose="020B0503020204020204" charset="-122"/>
                          <a:ea typeface="微软雅黑" panose="020B0503020204020204" charset="-122"/>
                          <a:cs typeface="微软雅黑" panose="020B0503020204020204" charset="-122"/>
                        </a:rPr>
                        <a:t>、</a:t>
                      </a:r>
                      <a:r>
                        <a:rPr lang="en-US" altLang="zh-CN" sz="1400">
                          <a:latin typeface="微软雅黑" panose="020B0503020204020204" charset="-122"/>
                          <a:ea typeface="微软雅黑" panose="020B0503020204020204" charset="-122"/>
                          <a:cs typeface="微软雅黑" panose="020B0503020204020204" charset="-122"/>
                        </a:rPr>
                        <a:t>0.9</a:t>
                      </a:r>
                      <a:r>
                        <a:rPr lang="zh-CN" altLang="en-US" sz="1400">
                          <a:latin typeface="微软雅黑" panose="020B0503020204020204" charset="-122"/>
                          <a:ea typeface="微软雅黑" panose="020B0503020204020204" charset="-122"/>
                          <a:cs typeface="微软雅黑" panose="020B0503020204020204" charset="-122"/>
                        </a:rPr>
                        <a:t>、</a:t>
                      </a:r>
                      <a:r>
                        <a:rPr lang="en-US" altLang="zh-CN" sz="1400">
                          <a:latin typeface="微软雅黑" panose="020B0503020204020204" charset="-122"/>
                          <a:ea typeface="微软雅黑" panose="020B0503020204020204" charset="-122"/>
                          <a:cs typeface="微软雅黑" panose="020B0503020204020204" charset="-122"/>
                        </a:rPr>
                        <a:t>1.0</a:t>
                      </a:r>
                      <a:endParaRPr lang="en-US" altLang="zh-CN" sz="1400">
                        <a:latin typeface="微软雅黑" panose="020B0503020204020204" charset="-122"/>
                        <a:ea typeface="微软雅黑" panose="020B0503020204020204" charset="-122"/>
                        <a:cs typeface="微软雅黑" panose="020B0503020204020204" charset="-122"/>
                      </a:endParaRPr>
                    </a:p>
                  </a:txBody>
                  <a:tcPr>
                    <a:solidFill>
                      <a:schemeClr val="bg2"/>
                    </a:solidFill>
                  </a:tcPr>
                </a:tc>
                <a:tc>
                  <a:txBody>
                    <a:bodyPr/>
                    <a:p>
                      <a:pPr algn="ctr">
                        <a:buNone/>
                      </a:pPr>
                      <a:r>
                        <a:rPr lang="zh-CN" altLang="en-US" sz="1400">
                          <a:latin typeface="微软雅黑" panose="020B0503020204020204" charset="-122"/>
                          <a:ea typeface="微软雅黑" panose="020B0503020204020204" charset="-122"/>
                          <a:cs typeface="微软雅黑" panose="020B0503020204020204" charset="-122"/>
                          <a:sym typeface="+mn-ea"/>
                        </a:rPr>
                        <a:t>升水</a:t>
                      </a:r>
                      <a:r>
                        <a:rPr lang="en-US" altLang="zh-CN" sz="1400">
                          <a:latin typeface="微软雅黑" panose="020B0503020204020204" charset="-122"/>
                          <a:ea typeface="微软雅黑" panose="020B0503020204020204" charset="-122"/>
                          <a:cs typeface="微软雅黑" panose="020B0503020204020204" charset="-122"/>
                          <a:sym typeface="+mn-ea"/>
                        </a:rPr>
                        <a:t>200/</a:t>
                      </a:r>
                      <a:r>
                        <a:rPr lang="zh-CN" altLang="en-US" sz="1400">
                          <a:latin typeface="微软雅黑" panose="020B0503020204020204" charset="-122"/>
                          <a:ea typeface="微软雅黑" panose="020B0503020204020204" charset="-122"/>
                          <a:cs typeface="微软雅黑" panose="020B0503020204020204" charset="-122"/>
                          <a:sym typeface="+mn-ea"/>
                        </a:rPr>
                        <a:t>吨</a:t>
                      </a:r>
                      <a:endParaRPr lang="zh-CN" altLang="en-US" sz="1400">
                        <a:latin typeface="微软雅黑" panose="020B0503020204020204" charset="-122"/>
                        <a:ea typeface="微软雅黑" panose="020B0503020204020204" charset="-122"/>
                        <a:cs typeface="微软雅黑" panose="020B0503020204020204" charset="-122"/>
                        <a:sym typeface="+mn-ea"/>
                      </a:endParaRPr>
                    </a:p>
                  </a:txBody>
                  <a:tcPr>
                    <a:solidFill>
                      <a:schemeClr val="bg2"/>
                    </a:solidFill>
                  </a:tcPr>
                </a:tc>
              </a:tr>
              <a:tr h="675005">
                <a:tc vMerge="1">
                  <a:tcPr/>
                </a:tc>
                <a:tc>
                  <a:txBody>
                    <a:bodyPr/>
                    <a:p>
                      <a:pPr algn="ctr">
                        <a:buNone/>
                      </a:pPr>
                      <a:r>
                        <a:rPr lang="en-US" altLang="zh-CN" sz="1400">
                          <a:latin typeface="微软雅黑" panose="020B0503020204020204" charset="-122"/>
                          <a:ea typeface="微软雅黑" panose="020B0503020204020204" charset="-122"/>
                          <a:cs typeface="微软雅黑" panose="020B0503020204020204" charset="-122"/>
                        </a:rPr>
                        <a:t>    1.2</a:t>
                      </a:r>
                      <a:r>
                        <a:rPr lang="zh-CN" altLang="en-US" sz="1400">
                          <a:latin typeface="微软雅黑" panose="020B0503020204020204" charset="-122"/>
                          <a:ea typeface="微软雅黑" panose="020B0503020204020204" charset="-122"/>
                          <a:cs typeface="微软雅黑" panose="020B0503020204020204" charset="-122"/>
                        </a:rPr>
                        <a:t>、</a:t>
                      </a:r>
                      <a:r>
                        <a:rPr lang="en-US" altLang="zh-CN" sz="1400">
                          <a:latin typeface="微软雅黑" panose="020B0503020204020204" charset="-122"/>
                          <a:ea typeface="微软雅黑" panose="020B0503020204020204" charset="-122"/>
                          <a:cs typeface="微软雅黑" panose="020B0503020204020204" charset="-122"/>
                        </a:rPr>
                        <a:t>1.5</a:t>
                      </a:r>
                      <a:r>
                        <a:rPr lang="zh-CN" altLang="en-US" sz="1400">
                          <a:latin typeface="微软雅黑" panose="020B0503020204020204" charset="-122"/>
                          <a:ea typeface="微软雅黑" panose="020B0503020204020204" charset="-122"/>
                          <a:cs typeface="微软雅黑" panose="020B0503020204020204" charset="-122"/>
                        </a:rPr>
                        <a:t>、</a:t>
                      </a:r>
                      <a:endParaRPr lang="zh-CN" altLang="en-US" sz="1400">
                        <a:latin typeface="微软雅黑" panose="020B0503020204020204" charset="-122"/>
                        <a:ea typeface="微软雅黑" panose="020B0503020204020204" charset="-122"/>
                        <a:cs typeface="微软雅黑" panose="020B0503020204020204" charset="-122"/>
                      </a:endParaRPr>
                    </a:p>
                    <a:p>
                      <a:pPr algn="ctr">
                        <a:buNone/>
                      </a:pPr>
                      <a:r>
                        <a:rPr lang="en-US" altLang="zh-CN" sz="1400">
                          <a:latin typeface="微软雅黑" panose="020B0503020204020204" charset="-122"/>
                          <a:ea typeface="微软雅黑" panose="020B0503020204020204" charset="-122"/>
                          <a:cs typeface="微软雅黑" panose="020B0503020204020204" charset="-122"/>
                        </a:rPr>
                        <a:t>2.0</a:t>
                      </a:r>
                      <a:r>
                        <a:rPr lang="zh-CN" altLang="en-US" sz="1400">
                          <a:latin typeface="微软雅黑" panose="020B0503020204020204" charset="-122"/>
                          <a:ea typeface="微软雅黑" panose="020B0503020204020204" charset="-122"/>
                          <a:cs typeface="微软雅黑" panose="020B0503020204020204" charset="-122"/>
                        </a:rPr>
                        <a:t>、</a:t>
                      </a:r>
                      <a:r>
                        <a:rPr lang="en-US" altLang="zh-CN" sz="1400">
                          <a:latin typeface="微软雅黑" panose="020B0503020204020204" charset="-122"/>
                          <a:ea typeface="微软雅黑" panose="020B0503020204020204" charset="-122"/>
                          <a:cs typeface="微软雅黑" panose="020B0503020204020204" charset="-122"/>
                        </a:rPr>
                        <a:t>3.0</a:t>
                      </a:r>
                      <a:endParaRPr lang="en-US" altLang="zh-CN" sz="1400">
                        <a:latin typeface="微软雅黑" panose="020B0503020204020204" charset="-122"/>
                        <a:ea typeface="微软雅黑" panose="020B0503020204020204" charset="-122"/>
                        <a:cs typeface="微软雅黑" panose="020B0503020204020204" charset="-122"/>
                      </a:endParaRPr>
                    </a:p>
                  </a:txBody>
                  <a:tcPr>
                    <a:solidFill>
                      <a:schemeClr val="bg2"/>
                    </a:solidFill>
                  </a:tcPr>
                </a:tc>
                <a:tc>
                  <a:txBody>
                    <a:bodyPr/>
                    <a:p>
                      <a:pPr algn="ctr">
                        <a:buNone/>
                      </a:pPr>
                      <a:endParaRPr lang="zh-CN" altLang="en-US" sz="1400">
                        <a:latin typeface="微软雅黑" panose="020B0503020204020204" charset="-122"/>
                        <a:ea typeface="微软雅黑" panose="020B0503020204020204" charset="-122"/>
                      </a:endParaRPr>
                    </a:p>
                    <a:p>
                      <a:pPr algn="ctr">
                        <a:buNone/>
                      </a:pPr>
                      <a:r>
                        <a:rPr lang="zh-CN" altLang="en-US" sz="1400">
                          <a:latin typeface="微软雅黑" panose="020B0503020204020204" charset="-122"/>
                          <a:ea typeface="微软雅黑" panose="020B0503020204020204" charset="-122"/>
                        </a:rPr>
                        <a:t>无</a:t>
                      </a:r>
                      <a:endParaRPr lang="zh-CN" altLang="en-US" sz="1400">
                        <a:latin typeface="微软雅黑" panose="020B0503020204020204" charset="-122"/>
                        <a:ea typeface="微软雅黑" panose="020B0503020204020204" charset="-122"/>
                      </a:endParaRPr>
                    </a:p>
                  </a:txBody>
                  <a:tcPr>
                    <a:solidFill>
                      <a:schemeClr val="bg2"/>
                    </a:solidFill>
                  </a:tcPr>
                </a:tc>
              </a:tr>
              <a:tr h="480695">
                <a:tc rowSpan="2">
                  <a:txBody>
                    <a:bodyPr/>
                    <a:p>
                      <a:pPr algn="ctr">
                        <a:buNone/>
                      </a:pPr>
                      <a:endParaRPr lang="zh-CN" altLang="en-US" sz="1400">
                        <a:latin typeface="微软雅黑" panose="020B0503020204020204" charset="-122"/>
                        <a:ea typeface="微软雅黑" panose="020B0503020204020204" charset="-122"/>
                      </a:endParaRPr>
                    </a:p>
                    <a:p>
                      <a:pPr algn="ctr">
                        <a:buNone/>
                      </a:pPr>
                      <a:r>
                        <a:rPr lang="zh-CN" altLang="en-US" sz="1400">
                          <a:latin typeface="微软雅黑" panose="020B0503020204020204" charset="-122"/>
                          <a:ea typeface="微软雅黑" panose="020B0503020204020204" charset="-122"/>
                        </a:rPr>
                        <a:t>边部状态</a:t>
                      </a:r>
                      <a:endParaRPr lang="zh-CN" altLang="en-US" sz="1400">
                        <a:latin typeface="微软雅黑" panose="020B0503020204020204" charset="-122"/>
                        <a:ea typeface="微软雅黑" panose="020B0503020204020204" charset="-122"/>
                      </a:endParaRPr>
                    </a:p>
                  </a:txBody>
                  <a:tcPr>
                    <a:solidFill>
                      <a:schemeClr val="accent2">
                        <a:lumMod val="60000"/>
                        <a:lumOff val="40000"/>
                      </a:schemeClr>
                    </a:solidFill>
                  </a:tcPr>
                </a:tc>
                <a:tc>
                  <a:txBody>
                    <a:bodyPr/>
                    <a:p>
                      <a:pPr algn="ctr">
                        <a:buNone/>
                      </a:pPr>
                      <a:r>
                        <a:rPr lang="zh-CN" altLang="en-US" sz="1400">
                          <a:latin typeface="微软雅黑" panose="020B0503020204020204" charset="-122"/>
                          <a:ea typeface="微软雅黑" panose="020B0503020204020204" charset="-122"/>
                        </a:rPr>
                        <a:t>毛边</a:t>
                      </a:r>
                      <a:endParaRPr lang="zh-CN" altLang="en-US" sz="1400">
                        <a:latin typeface="微软雅黑" panose="020B0503020204020204" charset="-122"/>
                        <a:ea typeface="微软雅黑" panose="020B0503020204020204" charset="-122"/>
                      </a:endParaRPr>
                    </a:p>
                  </a:txBody>
                  <a:tcPr>
                    <a:solidFill>
                      <a:schemeClr val="accent2">
                        <a:lumMod val="60000"/>
                        <a:lumOff val="40000"/>
                      </a:schemeClr>
                    </a:solidFill>
                  </a:tcPr>
                </a:tc>
                <a:tc>
                  <a:txBody>
                    <a:bodyPr/>
                    <a:p>
                      <a:pPr algn="ctr">
                        <a:buNone/>
                      </a:pPr>
                      <a:r>
                        <a:rPr lang="zh-CN" altLang="en-US" sz="1400">
                          <a:latin typeface="微软雅黑" panose="020B0503020204020204" charset="-122"/>
                          <a:ea typeface="微软雅黑" panose="020B0503020204020204" charset="-122"/>
                          <a:cs typeface="微软雅黑" panose="020B0503020204020204" charset="-122"/>
                        </a:rPr>
                        <a:t>贴水</a:t>
                      </a:r>
                      <a:r>
                        <a:rPr lang="en-US" altLang="zh-CN" sz="1400">
                          <a:latin typeface="微软雅黑" panose="020B0503020204020204" charset="-122"/>
                          <a:ea typeface="微软雅黑" panose="020B0503020204020204" charset="-122"/>
                          <a:cs typeface="微软雅黑" panose="020B0503020204020204" charset="-122"/>
                        </a:rPr>
                        <a:t>170</a:t>
                      </a:r>
                      <a:r>
                        <a:rPr lang="zh-CN" altLang="en-US" sz="1400">
                          <a:latin typeface="微软雅黑" panose="020B0503020204020204" charset="-122"/>
                          <a:ea typeface="微软雅黑" panose="020B0503020204020204" charset="-122"/>
                          <a:cs typeface="微软雅黑" panose="020B0503020204020204" charset="-122"/>
                        </a:rPr>
                        <a:t>元</a:t>
                      </a:r>
                      <a:r>
                        <a:rPr lang="en-US" altLang="zh-CN" sz="1400">
                          <a:latin typeface="微软雅黑" panose="020B0503020204020204" charset="-122"/>
                          <a:ea typeface="微软雅黑" panose="020B0503020204020204" charset="-122"/>
                          <a:cs typeface="微软雅黑" panose="020B0503020204020204" charset="-122"/>
                        </a:rPr>
                        <a:t>/</a:t>
                      </a:r>
                      <a:r>
                        <a:rPr lang="zh-CN" altLang="en-US" sz="1400">
                          <a:latin typeface="微软雅黑" panose="020B0503020204020204" charset="-122"/>
                          <a:ea typeface="微软雅黑" panose="020B0503020204020204" charset="-122"/>
                          <a:cs typeface="微软雅黑" panose="020B0503020204020204" charset="-122"/>
                        </a:rPr>
                        <a:t>吨</a:t>
                      </a:r>
                      <a:endParaRPr lang="zh-CN" altLang="en-US" sz="1400">
                        <a:latin typeface="微软雅黑" panose="020B0503020204020204" charset="-122"/>
                        <a:ea typeface="微软雅黑" panose="020B0503020204020204" charset="-122"/>
                        <a:cs typeface="微软雅黑" panose="020B0503020204020204" charset="-122"/>
                      </a:endParaRPr>
                    </a:p>
                  </a:txBody>
                  <a:tcPr>
                    <a:solidFill>
                      <a:schemeClr val="accent2">
                        <a:lumMod val="60000"/>
                        <a:lumOff val="40000"/>
                      </a:schemeClr>
                    </a:solidFill>
                  </a:tcPr>
                </a:tc>
              </a:tr>
              <a:tr h="481330">
                <a:tc vMerge="1">
                  <a:tcPr/>
                </a:tc>
                <a:tc>
                  <a:txBody>
                    <a:bodyPr/>
                    <a:p>
                      <a:pPr algn="ctr">
                        <a:buNone/>
                      </a:pPr>
                      <a:r>
                        <a:rPr lang="zh-CN" altLang="en-US" sz="1400">
                          <a:latin typeface="微软雅黑" panose="020B0503020204020204" charset="-122"/>
                          <a:ea typeface="微软雅黑" panose="020B0503020204020204" charset="-122"/>
                        </a:rPr>
                        <a:t>切边</a:t>
                      </a:r>
                      <a:endParaRPr lang="zh-CN" altLang="en-US" sz="1400">
                        <a:latin typeface="微软雅黑" panose="020B0503020204020204" charset="-122"/>
                        <a:ea typeface="微软雅黑" panose="020B0503020204020204" charset="-122"/>
                      </a:endParaRPr>
                    </a:p>
                  </a:txBody>
                  <a:tcPr>
                    <a:solidFill>
                      <a:schemeClr val="accent2">
                        <a:lumMod val="60000"/>
                        <a:lumOff val="40000"/>
                      </a:schemeClr>
                    </a:solidFill>
                  </a:tcPr>
                </a:tc>
                <a:tc>
                  <a:txBody>
                    <a:bodyPr/>
                    <a:p>
                      <a:pPr algn="ctr">
                        <a:buNone/>
                      </a:pPr>
                      <a:r>
                        <a:rPr lang="zh-CN" altLang="en-US" sz="1400">
                          <a:latin typeface="微软雅黑" panose="020B0503020204020204" charset="-122"/>
                          <a:ea typeface="微软雅黑" panose="020B0503020204020204" charset="-122"/>
                        </a:rPr>
                        <a:t>无</a:t>
                      </a:r>
                      <a:endParaRPr lang="zh-CN" altLang="en-US" sz="1400">
                        <a:latin typeface="微软雅黑" panose="020B0503020204020204" charset="-122"/>
                        <a:ea typeface="微软雅黑" panose="020B0503020204020204" charset="-122"/>
                      </a:endParaRPr>
                    </a:p>
                  </a:txBody>
                  <a:tcPr>
                    <a:solidFill>
                      <a:schemeClr val="accent2">
                        <a:lumMod val="60000"/>
                        <a:lumOff val="40000"/>
                      </a:schemeClr>
                    </a:solidFill>
                  </a:tcPr>
                </a:tc>
              </a:tr>
            </a:tbl>
          </a:graphicData>
        </a:graphic>
      </p:graphicFrame>
      <p:sp>
        <p:nvSpPr>
          <p:cNvPr id="10" name="矩形 9"/>
          <p:cNvSpPr/>
          <p:nvPr/>
        </p:nvSpPr>
        <p:spPr>
          <a:xfrm>
            <a:off x="863600" y="1314450"/>
            <a:ext cx="3162300" cy="381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chemeClr val="tx1"/>
                </a:solidFill>
                <a:ea typeface="宋体" panose="02010600030101010101" pitchFamily="2" charset="-122"/>
              </a:rPr>
              <a:t>收费项目</a:t>
            </a:r>
            <a:endParaRPr lang="zh-CN" altLang="en-US" b="1">
              <a:solidFill>
                <a:schemeClr val="tx1"/>
              </a:solidFill>
              <a:ea typeface="宋体" panose="02010600030101010101" pitchFamily="2" charset="-122"/>
            </a:endParaRPr>
          </a:p>
        </p:txBody>
      </p:sp>
      <p:sp>
        <p:nvSpPr>
          <p:cNvPr id="11" name="矩形 10"/>
          <p:cNvSpPr/>
          <p:nvPr/>
        </p:nvSpPr>
        <p:spPr>
          <a:xfrm>
            <a:off x="5163185" y="1314450"/>
            <a:ext cx="3162300" cy="381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chemeClr val="tx1"/>
                </a:solidFill>
                <a:ea typeface="宋体" panose="02010600030101010101" pitchFamily="2" charset="-122"/>
              </a:rPr>
              <a:t>升贴水</a:t>
            </a:r>
            <a:endParaRPr lang="zh-CN" altLang="en-US" b="1">
              <a:solidFill>
                <a:schemeClr val="tx1"/>
              </a:solidFill>
              <a:ea typeface="宋体" panose="02010600030101010101" pitchFamily="2" charset="-122"/>
            </a:endParaRPr>
          </a:p>
        </p:txBody>
      </p:sp>
      <p:sp>
        <p:nvSpPr>
          <p:cNvPr id="6152" name="文本框 1"/>
          <p:cNvSpPr/>
          <p:nvPr/>
        </p:nvSpPr>
        <p:spPr>
          <a:xfrm>
            <a:off x="1408430" y="376873"/>
            <a:ext cx="3689350" cy="573087"/>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不锈钢期货交割流程</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矩形 4"/>
          <p:cNvSpPr/>
          <p:nvPr/>
        </p:nvSpPr>
        <p:spPr>
          <a:xfrm>
            <a:off x="60325" y="6508750"/>
            <a:ext cx="5595938"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sp>
        <p:nvSpPr>
          <p:cNvPr id="22530" name="矩形 5"/>
          <p:cNvSpPr/>
          <p:nvPr/>
        </p:nvSpPr>
        <p:spPr>
          <a:xfrm rot="10800000">
            <a:off x="1408113" y="1060450"/>
            <a:ext cx="7659687"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pic>
        <p:nvPicPr>
          <p:cNvPr id="22531" name="图片 6" descr="logo"/>
          <p:cNvPicPr>
            <a:picLocks noChangeAspect="1"/>
          </p:cNvPicPr>
          <p:nvPr/>
        </p:nvPicPr>
        <p:blipFill>
          <a:blip r:embed="rId1"/>
          <a:stretch>
            <a:fillRect/>
          </a:stretch>
        </p:blipFill>
        <p:spPr>
          <a:xfrm>
            <a:off x="168275" y="168275"/>
            <a:ext cx="1030288" cy="990600"/>
          </a:xfrm>
          <a:prstGeom prst="rect">
            <a:avLst/>
          </a:prstGeom>
          <a:noFill/>
          <a:ln w="9525">
            <a:noFill/>
          </a:ln>
        </p:spPr>
      </p:pic>
      <p:pic>
        <p:nvPicPr>
          <p:cNvPr id="22532" name="图片 9220" descr="11111111"/>
          <p:cNvPicPr>
            <a:picLocks noChangeAspect="1"/>
          </p:cNvPicPr>
          <p:nvPr/>
        </p:nvPicPr>
        <p:blipFill>
          <a:blip r:embed="rId2"/>
          <a:stretch>
            <a:fillRect/>
          </a:stretch>
        </p:blipFill>
        <p:spPr>
          <a:xfrm>
            <a:off x="6203950" y="6343650"/>
            <a:ext cx="2533650" cy="390525"/>
          </a:xfrm>
          <a:prstGeom prst="rect">
            <a:avLst/>
          </a:prstGeom>
          <a:noFill/>
          <a:ln w="9525">
            <a:noFill/>
          </a:ln>
        </p:spPr>
      </p:pic>
      <p:pic>
        <p:nvPicPr>
          <p:cNvPr id="22533" name="图片 12"/>
          <p:cNvPicPr>
            <a:picLocks noChangeAspect="1"/>
          </p:cNvPicPr>
          <p:nvPr/>
        </p:nvPicPr>
        <p:blipFill>
          <a:blip r:embed="rId3"/>
          <a:stretch>
            <a:fillRect/>
          </a:stretch>
        </p:blipFill>
        <p:spPr>
          <a:xfrm rot="-3210082" flipH="1">
            <a:off x="7107238" y="3281363"/>
            <a:ext cx="155575" cy="650875"/>
          </a:xfrm>
          <a:prstGeom prst="rect">
            <a:avLst/>
          </a:prstGeom>
          <a:noFill/>
          <a:ln w="9525">
            <a:noFill/>
          </a:ln>
        </p:spPr>
      </p:pic>
      <p:pic>
        <p:nvPicPr>
          <p:cNvPr id="22534" name="图片 13"/>
          <p:cNvPicPr>
            <a:picLocks noChangeAspect="1"/>
          </p:cNvPicPr>
          <p:nvPr/>
        </p:nvPicPr>
        <p:blipFill>
          <a:blip r:embed="rId3"/>
          <a:stretch>
            <a:fillRect/>
          </a:stretch>
        </p:blipFill>
        <p:spPr>
          <a:xfrm rot="-3074189" flipH="1">
            <a:off x="6605588" y="5149850"/>
            <a:ext cx="555625" cy="133350"/>
          </a:xfrm>
          <a:prstGeom prst="rect">
            <a:avLst/>
          </a:prstGeom>
          <a:noFill/>
          <a:ln w="9525">
            <a:noFill/>
          </a:ln>
        </p:spPr>
      </p:pic>
      <p:sp>
        <p:nvSpPr>
          <p:cNvPr id="22537" name="日期占位符 1"/>
          <p:cNvSpPr/>
          <p:nvPr>
            <p:ph type="dt" sz="half" idx="10"/>
          </p:nvPr>
        </p:nvSpPr>
        <p:spPr/>
        <p:txBody>
          <a:bodyPr anchor="ctr"/>
          <a:lst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stStyle>
          <a:p>
            <a:pPr lvl="0" indent="0"/>
            <a:fld id="{BB962C8B-B14F-4D97-AF65-F5344CB8AC3E}" type="datetime1">
              <a:rPr lang="zh-CN" altLang="en-US" sz="1200" dirty="0">
                <a:solidFill>
                  <a:srgbClr val="898989"/>
                </a:solidFill>
              </a:rPr>
            </a:fld>
            <a:endParaRPr lang="zh-CN" altLang="en-US" sz="1200" dirty="0">
              <a:solidFill>
                <a:srgbClr val="898989"/>
              </a:solidFill>
            </a:endParaRPr>
          </a:p>
        </p:txBody>
      </p:sp>
      <p:sp>
        <p:nvSpPr>
          <p:cNvPr id="6" name="文本框 1"/>
          <p:cNvSpPr/>
          <p:nvPr/>
        </p:nvSpPr>
        <p:spPr>
          <a:xfrm>
            <a:off x="1408430" y="376873"/>
            <a:ext cx="3689350" cy="573087"/>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不锈钢期货合约介绍</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graphicFrame>
        <p:nvGraphicFramePr>
          <p:cNvPr id="2" name="表格 1"/>
          <p:cNvGraphicFramePr/>
          <p:nvPr>
            <p:custDataLst>
              <p:tags r:id="rId4"/>
            </p:custDataLst>
          </p:nvPr>
        </p:nvGraphicFramePr>
        <p:xfrm>
          <a:off x="2107565" y="3672840"/>
          <a:ext cx="5701665" cy="2323465"/>
        </p:xfrm>
        <a:graphic>
          <a:graphicData uri="http://schemas.openxmlformats.org/drawingml/2006/table">
            <a:tbl>
              <a:tblPr firstRow="1" bandRow="1">
                <a:tableStyleId>{5C22544A-7EE6-4342-B048-85BDC9FD1C3A}</a:tableStyleId>
              </a:tblPr>
              <a:tblGrid>
                <a:gridCol w="443865"/>
                <a:gridCol w="2145030"/>
                <a:gridCol w="1103630"/>
                <a:gridCol w="750570"/>
                <a:gridCol w="1258570"/>
              </a:tblGrid>
              <a:tr h="398145">
                <a:tc>
                  <a:txBody>
                    <a:bodyPr/>
                    <a:p>
                      <a:pPr>
                        <a:buNone/>
                      </a:pPr>
                      <a:r>
                        <a:rPr lang="zh-CN" altLang="en-US" sz="1000"/>
                        <a:t>序号</a:t>
                      </a:r>
                      <a:endParaRPr lang="zh-CN" altLang="en-US" sz="1000"/>
                    </a:p>
                    <a:p>
                      <a:pPr>
                        <a:buNone/>
                      </a:pPr>
                      <a:endParaRPr lang="zh-CN" altLang="en-US" sz="1000"/>
                    </a:p>
                  </a:txBody>
                  <a:tcPr anchor="ctr" anchorCtr="1"/>
                </a:tc>
                <a:tc>
                  <a:txBody>
                    <a:bodyPr/>
                    <a:p>
                      <a:pPr>
                        <a:buNone/>
                      </a:pPr>
                      <a:r>
                        <a:rPr lang="zh-CN" altLang="en-US" sz="1000">
                          <a:sym typeface="+mn-ea"/>
                        </a:rPr>
                        <a:t>指定检验机构名称</a:t>
                      </a:r>
                      <a:endParaRPr lang="zh-CN" altLang="en-US" sz="1000">
                        <a:sym typeface="+mn-ea"/>
                      </a:endParaRPr>
                    </a:p>
                  </a:txBody>
                  <a:tcPr/>
                </a:tc>
                <a:tc>
                  <a:txBody>
                    <a:bodyPr/>
                    <a:p>
                      <a:pPr>
                        <a:buNone/>
                      </a:pPr>
                      <a:r>
                        <a:rPr lang="zh-CN" altLang="en-US" sz="1000">
                          <a:sym typeface="+mn-ea"/>
                        </a:rPr>
                        <a:t>办公地址</a:t>
                      </a:r>
                      <a:endParaRPr lang="zh-CN" altLang="en-US" sz="1000">
                        <a:sym typeface="+mn-ea"/>
                      </a:endParaRPr>
                    </a:p>
                    <a:p>
                      <a:pPr>
                        <a:buNone/>
                      </a:pPr>
                      <a:endParaRPr lang="zh-CN" altLang="en-US" sz="1000">
                        <a:sym typeface="+mn-ea"/>
                      </a:endParaRPr>
                    </a:p>
                  </a:txBody>
                  <a:tcPr/>
                </a:tc>
                <a:tc>
                  <a:txBody>
                    <a:bodyPr/>
                    <a:p>
                      <a:pPr>
                        <a:buNone/>
                      </a:pPr>
                      <a:r>
                        <a:rPr lang="zh-CN" altLang="en-US" sz="1000">
                          <a:sym typeface="+mn-ea"/>
                        </a:rPr>
                        <a:t>联系人</a:t>
                      </a:r>
                      <a:endParaRPr lang="zh-CN" altLang="en-US" sz="1000">
                        <a:sym typeface="+mn-ea"/>
                      </a:endParaRPr>
                    </a:p>
                  </a:txBody>
                  <a:tcPr/>
                </a:tc>
                <a:tc>
                  <a:txBody>
                    <a:bodyPr/>
                    <a:p>
                      <a:pPr>
                        <a:buNone/>
                      </a:pPr>
                      <a:r>
                        <a:rPr lang="zh-CN" altLang="en-US" sz="1000">
                          <a:sym typeface="+mn-ea"/>
                        </a:rPr>
                        <a:t>联系电话</a:t>
                      </a:r>
                      <a:endParaRPr lang="zh-CN" altLang="en-US" sz="1000">
                        <a:sym typeface="+mn-ea"/>
                      </a:endParaRPr>
                    </a:p>
                    <a:p>
                      <a:pPr>
                        <a:buNone/>
                      </a:pPr>
                      <a:endParaRPr lang="zh-CN" altLang="en-US" sz="1000">
                        <a:sym typeface="+mn-ea"/>
                      </a:endParaRPr>
                    </a:p>
                  </a:txBody>
                  <a:tcPr/>
                </a:tc>
              </a:tr>
              <a:tr h="248920">
                <a:tc rowSpan="2">
                  <a:txBody>
                    <a:bodyPr/>
                    <a:p>
                      <a:pPr>
                        <a:buNone/>
                      </a:pPr>
                      <a:r>
                        <a:rPr lang="en-US" altLang="zh-CN" sz="1000"/>
                        <a:t>1</a:t>
                      </a:r>
                      <a:endParaRPr lang="en-US" altLang="zh-CN" sz="1000"/>
                    </a:p>
                  </a:txBody>
                  <a:tcPr>
                    <a:solidFill>
                      <a:schemeClr val="bg2"/>
                    </a:solidFill>
                  </a:tcPr>
                </a:tc>
                <a:tc rowSpan="2">
                  <a:txBody>
                    <a:bodyPr/>
                    <a:p>
                      <a:pPr>
                        <a:buNone/>
                      </a:pPr>
                      <a:r>
                        <a:rPr lang="zh-CN" altLang="en-US" sz="1000"/>
                        <a:t>上海海关工业品与原材料检测技术中心</a:t>
                      </a:r>
                      <a:endParaRPr lang="zh-CN" altLang="en-US" sz="1000"/>
                    </a:p>
                  </a:txBody>
                  <a:tcPr>
                    <a:solidFill>
                      <a:schemeClr val="bg2"/>
                    </a:solidFill>
                  </a:tcPr>
                </a:tc>
                <a:tc rowSpan="2">
                  <a:txBody>
                    <a:bodyPr/>
                    <a:p>
                      <a:pPr>
                        <a:buNone/>
                      </a:pPr>
                      <a:r>
                        <a:rPr lang="zh-CN" altLang="en-US" sz="1000"/>
                        <a:t>上海市浦东新区民生路1208号</a:t>
                      </a:r>
                      <a:endParaRPr lang="zh-CN" altLang="en-US" sz="1000"/>
                    </a:p>
                  </a:txBody>
                  <a:tcPr>
                    <a:solidFill>
                      <a:schemeClr val="bg2"/>
                    </a:solidFill>
                  </a:tcPr>
                </a:tc>
                <a:tc>
                  <a:txBody>
                    <a:bodyPr/>
                    <a:p>
                      <a:pPr>
                        <a:buNone/>
                      </a:pPr>
                      <a:r>
                        <a:rPr lang="zh-CN" altLang="en-US" sz="1000"/>
                        <a:t>王彪</a:t>
                      </a:r>
                      <a:endParaRPr lang="zh-CN" altLang="en-US" sz="1000"/>
                    </a:p>
                  </a:txBody>
                  <a:tcPr>
                    <a:solidFill>
                      <a:schemeClr val="bg2"/>
                    </a:solidFill>
                  </a:tcPr>
                </a:tc>
                <a:tc>
                  <a:txBody>
                    <a:bodyPr/>
                    <a:p>
                      <a:pPr>
                        <a:buNone/>
                      </a:pPr>
                      <a:r>
                        <a:rPr lang="zh-CN" altLang="en-US" sz="1000">
                          <a:sym typeface="+mn-ea"/>
                        </a:rPr>
                        <a:t>13621649373</a:t>
                      </a:r>
                      <a:endParaRPr lang="zh-CN" altLang="en-US" sz="1000">
                        <a:sym typeface="+mn-ea"/>
                      </a:endParaRPr>
                    </a:p>
                  </a:txBody>
                  <a:tcPr>
                    <a:solidFill>
                      <a:schemeClr val="bg2"/>
                    </a:solidFill>
                  </a:tcPr>
                </a:tc>
              </a:tr>
              <a:tr h="120015">
                <a:tc vMerge="1">
                  <a:tcPr>
                    <a:solidFill>
                      <a:schemeClr val="bg2"/>
                    </a:solidFill>
                  </a:tcPr>
                </a:tc>
                <a:tc vMerge="1">
                  <a:tcPr>
                    <a:solidFill>
                      <a:schemeClr val="bg2"/>
                    </a:solidFill>
                  </a:tcPr>
                </a:tc>
                <a:tc vMerge="1">
                  <a:tcPr>
                    <a:solidFill>
                      <a:schemeClr val="bg2"/>
                    </a:solidFill>
                  </a:tcPr>
                </a:tc>
                <a:tc>
                  <a:txBody>
                    <a:bodyPr/>
                    <a:p>
                      <a:pPr>
                        <a:buNone/>
                      </a:pPr>
                      <a:r>
                        <a:rPr lang="zh-CN" altLang="en-US" sz="1000">
                          <a:sym typeface="+mn-ea"/>
                        </a:rPr>
                        <a:t>郅惠博</a:t>
                      </a:r>
                      <a:endParaRPr lang="zh-CN" altLang="en-US" sz="1000">
                        <a:sym typeface="+mn-ea"/>
                      </a:endParaRPr>
                    </a:p>
                  </a:txBody>
                  <a:tcPr>
                    <a:solidFill>
                      <a:schemeClr val="bg2"/>
                    </a:solidFill>
                  </a:tcPr>
                </a:tc>
                <a:tc>
                  <a:txBody>
                    <a:bodyPr/>
                    <a:p>
                      <a:pPr>
                        <a:buNone/>
                      </a:pPr>
                      <a:r>
                        <a:rPr lang="zh-CN" altLang="en-US" sz="1000">
                          <a:sym typeface="+mn-ea"/>
                        </a:rPr>
                        <a:t>13636512268</a:t>
                      </a:r>
                      <a:endParaRPr lang="zh-CN" altLang="en-US" sz="1000">
                        <a:sym typeface="+mn-ea"/>
                      </a:endParaRPr>
                    </a:p>
                  </a:txBody>
                  <a:tcPr>
                    <a:solidFill>
                      <a:schemeClr val="bg2"/>
                    </a:solidFill>
                  </a:tcPr>
                </a:tc>
              </a:tr>
              <a:tr h="396240">
                <a:tc rowSpan="2">
                  <a:txBody>
                    <a:bodyPr/>
                    <a:p>
                      <a:pPr>
                        <a:buNone/>
                      </a:pPr>
                      <a:r>
                        <a:rPr lang="en-US" altLang="zh-CN" sz="1000"/>
                        <a:t>2</a:t>
                      </a:r>
                      <a:endParaRPr lang="en-US" altLang="zh-CN" sz="1000"/>
                    </a:p>
                  </a:txBody>
                  <a:tcPr>
                    <a:solidFill>
                      <a:schemeClr val="bg2"/>
                    </a:solidFill>
                  </a:tcPr>
                </a:tc>
                <a:tc rowSpan="2">
                  <a:txBody>
                    <a:bodyPr/>
                    <a:p>
                      <a:pPr>
                        <a:buNone/>
                      </a:pPr>
                      <a:r>
                        <a:rPr lang="zh-CN" altLang="en-US" sz="1000">
                          <a:sym typeface="+mn-ea"/>
                        </a:rPr>
                        <a:t>中冶建筑研究总院有限公司</a:t>
                      </a:r>
                      <a:endParaRPr lang="zh-CN" altLang="en-US" sz="1000">
                        <a:sym typeface="+mn-ea"/>
                      </a:endParaRPr>
                    </a:p>
                    <a:p>
                      <a:pPr>
                        <a:buNone/>
                      </a:pPr>
                      <a:endParaRPr lang="zh-CN" altLang="en-US" sz="1000">
                        <a:sym typeface="+mn-ea"/>
                      </a:endParaRPr>
                    </a:p>
                    <a:p>
                      <a:pPr>
                        <a:buNone/>
                      </a:pPr>
                      <a:r>
                        <a:rPr lang="zh-CN" altLang="en-US" sz="1000">
                          <a:sym typeface="+mn-ea"/>
                        </a:rPr>
                        <a:t>（国家建筑钢材质量监督检验中心）</a:t>
                      </a:r>
                      <a:endParaRPr lang="zh-CN" altLang="en-US" sz="1000">
                        <a:sym typeface="+mn-ea"/>
                      </a:endParaRPr>
                    </a:p>
                  </a:txBody>
                  <a:tcPr>
                    <a:solidFill>
                      <a:schemeClr val="bg2"/>
                    </a:solidFill>
                  </a:tcPr>
                </a:tc>
                <a:tc rowSpan="2">
                  <a:txBody>
                    <a:bodyPr/>
                    <a:p>
                      <a:pPr>
                        <a:buNone/>
                      </a:pPr>
                      <a:r>
                        <a:rPr lang="zh-CN" altLang="en-US" sz="1000"/>
                        <a:t>北京市海淀区西土城路33号</a:t>
                      </a:r>
                      <a:endParaRPr lang="zh-CN" altLang="en-US" sz="1000"/>
                    </a:p>
                  </a:txBody>
                  <a:tcPr>
                    <a:solidFill>
                      <a:schemeClr val="bg2"/>
                    </a:solidFill>
                  </a:tcPr>
                </a:tc>
                <a:tc>
                  <a:txBody>
                    <a:bodyPr/>
                    <a:p>
                      <a:pPr>
                        <a:buNone/>
                      </a:pPr>
                      <a:r>
                        <a:rPr lang="zh-CN" altLang="en-US" sz="1000"/>
                        <a:t>李晓滨</a:t>
                      </a:r>
                      <a:endParaRPr lang="zh-CN" altLang="en-US" sz="1000"/>
                    </a:p>
                  </a:txBody>
                  <a:tcPr>
                    <a:solidFill>
                      <a:schemeClr val="bg2"/>
                    </a:solidFill>
                  </a:tcPr>
                </a:tc>
                <a:tc>
                  <a:txBody>
                    <a:bodyPr/>
                    <a:p>
                      <a:pPr>
                        <a:buNone/>
                      </a:pPr>
                      <a:r>
                        <a:rPr lang="zh-CN" altLang="en-US" sz="1000">
                          <a:sym typeface="+mn-ea"/>
                        </a:rPr>
                        <a:t>18810009880</a:t>
                      </a:r>
                      <a:endParaRPr lang="zh-CN" altLang="en-US" sz="1000">
                        <a:sym typeface="+mn-ea"/>
                      </a:endParaRPr>
                    </a:p>
                  </a:txBody>
                  <a:tcPr>
                    <a:solidFill>
                      <a:schemeClr val="bg2"/>
                    </a:solidFill>
                  </a:tcPr>
                </a:tc>
              </a:tr>
              <a:tr h="0">
                <a:tc vMerge="1">
                  <a:tcPr>
                    <a:solidFill>
                      <a:schemeClr val="bg2"/>
                    </a:solidFill>
                  </a:tcPr>
                </a:tc>
                <a:tc vMerge="1">
                  <a:tcPr>
                    <a:solidFill>
                      <a:schemeClr val="bg2"/>
                    </a:solidFill>
                  </a:tcPr>
                </a:tc>
                <a:tc vMerge="1">
                  <a:tcPr>
                    <a:solidFill>
                      <a:schemeClr val="bg2"/>
                    </a:solidFill>
                  </a:tcPr>
                </a:tc>
                <a:tc>
                  <a:txBody>
                    <a:bodyPr/>
                    <a:p>
                      <a:pPr>
                        <a:buNone/>
                      </a:pPr>
                      <a:r>
                        <a:rPr lang="zh-CN" altLang="en-US" sz="1000">
                          <a:sym typeface="+mn-ea"/>
                        </a:rPr>
                        <a:t>杜显威</a:t>
                      </a:r>
                      <a:endParaRPr lang="zh-CN" altLang="en-US" sz="1000">
                        <a:sym typeface="+mn-ea"/>
                      </a:endParaRPr>
                    </a:p>
                  </a:txBody>
                  <a:tcPr>
                    <a:solidFill>
                      <a:schemeClr val="bg2"/>
                    </a:solidFill>
                  </a:tcPr>
                </a:tc>
                <a:tc>
                  <a:txBody>
                    <a:bodyPr/>
                    <a:p>
                      <a:pPr>
                        <a:buNone/>
                      </a:pPr>
                      <a:r>
                        <a:rPr lang="zh-CN" altLang="en-US" sz="1000">
                          <a:sym typeface="+mn-ea"/>
                        </a:rPr>
                        <a:t>13488845763</a:t>
                      </a:r>
                      <a:endParaRPr lang="zh-CN" altLang="en-US" sz="1000">
                        <a:sym typeface="+mn-ea"/>
                      </a:endParaRPr>
                    </a:p>
                  </a:txBody>
                  <a:tcPr>
                    <a:solidFill>
                      <a:schemeClr val="bg2"/>
                    </a:solidFill>
                  </a:tcPr>
                </a:tc>
              </a:tr>
              <a:tr h="0">
                <a:tc rowSpan="2">
                  <a:txBody>
                    <a:bodyPr/>
                    <a:p>
                      <a:pPr>
                        <a:buNone/>
                      </a:pPr>
                      <a:r>
                        <a:rPr lang="en-US" altLang="zh-CN" sz="1000"/>
                        <a:t>3</a:t>
                      </a:r>
                      <a:endParaRPr lang="en-US" altLang="zh-CN" sz="1000"/>
                    </a:p>
                  </a:txBody>
                  <a:tcPr>
                    <a:solidFill>
                      <a:schemeClr val="bg2"/>
                    </a:solidFill>
                  </a:tcPr>
                </a:tc>
                <a:tc rowSpan="2">
                  <a:txBody>
                    <a:bodyPr/>
                    <a:p>
                      <a:pPr>
                        <a:buNone/>
                      </a:pPr>
                      <a:r>
                        <a:rPr lang="zh-CN" altLang="en-US" sz="1000"/>
                        <a:t>上海中储材料检验有限公司</a:t>
                      </a:r>
                      <a:endParaRPr lang="zh-CN" altLang="en-US" sz="1000"/>
                    </a:p>
                  </a:txBody>
                  <a:tcPr>
                    <a:solidFill>
                      <a:schemeClr val="bg2"/>
                    </a:solidFill>
                  </a:tcPr>
                </a:tc>
                <a:tc rowSpan="2">
                  <a:txBody>
                    <a:bodyPr/>
                    <a:p>
                      <a:pPr>
                        <a:buNone/>
                      </a:pPr>
                      <a:r>
                        <a:rPr lang="zh-CN" altLang="en-US" sz="1000"/>
                        <a:t>上海市宝山区铁山路489号</a:t>
                      </a:r>
                      <a:endParaRPr lang="zh-CN" altLang="en-US" sz="1000"/>
                    </a:p>
                  </a:txBody>
                  <a:tcPr>
                    <a:solidFill>
                      <a:schemeClr val="bg2"/>
                    </a:solidFill>
                  </a:tcPr>
                </a:tc>
                <a:tc>
                  <a:txBody>
                    <a:bodyPr/>
                    <a:p>
                      <a:pPr>
                        <a:buNone/>
                      </a:pPr>
                      <a:r>
                        <a:rPr lang="zh-CN" altLang="en-US" sz="1000"/>
                        <a:t>朱宝珠</a:t>
                      </a:r>
                      <a:endParaRPr lang="zh-CN" altLang="en-US" sz="1000"/>
                    </a:p>
                    <a:p>
                      <a:pPr>
                        <a:buNone/>
                      </a:pPr>
                      <a:endParaRPr lang="zh-CN" altLang="en-US" sz="1000"/>
                    </a:p>
                  </a:txBody>
                  <a:tcPr>
                    <a:solidFill>
                      <a:schemeClr val="bg2"/>
                    </a:solidFill>
                  </a:tcPr>
                </a:tc>
                <a:tc>
                  <a:txBody>
                    <a:bodyPr/>
                    <a:p>
                      <a:pPr>
                        <a:buNone/>
                      </a:pPr>
                      <a:r>
                        <a:rPr lang="zh-CN" altLang="en-US" sz="1000">
                          <a:sym typeface="+mn-ea"/>
                        </a:rPr>
                        <a:t>13311671069</a:t>
                      </a:r>
                      <a:endParaRPr lang="zh-CN" altLang="en-US" sz="1000">
                        <a:sym typeface="+mn-ea"/>
                      </a:endParaRPr>
                    </a:p>
                  </a:txBody>
                  <a:tcPr>
                    <a:solidFill>
                      <a:schemeClr val="bg2"/>
                    </a:solidFill>
                  </a:tcPr>
                </a:tc>
              </a:tr>
              <a:tr h="396240">
                <a:tc vMerge="1">
                  <a:tcPr>
                    <a:solidFill>
                      <a:schemeClr val="bg2"/>
                    </a:solidFill>
                  </a:tcPr>
                </a:tc>
                <a:tc vMerge="1">
                  <a:tcPr>
                    <a:solidFill>
                      <a:schemeClr val="bg2"/>
                    </a:solidFill>
                  </a:tcPr>
                </a:tc>
                <a:tc vMerge="1">
                  <a:tcPr>
                    <a:solidFill>
                      <a:schemeClr val="bg2"/>
                    </a:solidFill>
                  </a:tcPr>
                </a:tc>
                <a:tc>
                  <a:txBody>
                    <a:bodyPr/>
                    <a:p>
                      <a:pPr>
                        <a:buNone/>
                      </a:pPr>
                      <a:r>
                        <a:rPr lang="zh-CN" altLang="en-US" sz="1000">
                          <a:sym typeface="+mn-ea"/>
                        </a:rPr>
                        <a:t>宋益华</a:t>
                      </a:r>
                      <a:endParaRPr lang="zh-CN" altLang="en-US" sz="1000">
                        <a:sym typeface="+mn-ea"/>
                      </a:endParaRPr>
                    </a:p>
                  </a:txBody>
                  <a:tcPr>
                    <a:solidFill>
                      <a:schemeClr val="bg2"/>
                    </a:solidFill>
                  </a:tcPr>
                </a:tc>
                <a:tc>
                  <a:txBody>
                    <a:bodyPr/>
                    <a:p>
                      <a:pPr>
                        <a:buNone/>
                      </a:pPr>
                      <a:r>
                        <a:rPr lang="zh-CN" altLang="en-US" sz="1000">
                          <a:sym typeface="+mn-ea"/>
                        </a:rPr>
                        <a:t>13585515287</a:t>
                      </a:r>
                      <a:endParaRPr lang="zh-CN" altLang="en-US" sz="1000">
                        <a:sym typeface="+mn-ea"/>
                      </a:endParaRPr>
                    </a:p>
                  </a:txBody>
                  <a:tcPr>
                    <a:solidFill>
                      <a:schemeClr val="bg2"/>
                    </a:solidFill>
                  </a:tcPr>
                </a:tc>
              </a:tr>
            </a:tbl>
          </a:graphicData>
        </a:graphic>
      </p:graphicFrame>
      <p:graphicFrame>
        <p:nvGraphicFramePr>
          <p:cNvPr id="9" name="表格 8"/>
          <p:cNvGraphicFramePr/>
          <p:nvPr>
            <p:custDataLst>
              <p:tags r:id="rId5"/>
            </p:custDataLst>
          </p:nvPr>
        </p:nvGraphicFramePr>
        <p:xfrm>
          <a:off x="2063115" y="1322070"/>
          <a:ext cx="5791200" cy="1978660"/>
        </p:xfrm>
        <a:graphic>
          <a:graphicData uri="http://schemas.openxmlformats.org/drawingml/2006/table">
            <a:tbl>
              <a:tblPr firstRow="1" bandRow="1">
                <a:tableStyleId>{5C22544A-7EE6-4342-B048-85BDC9FD1C3A}</a:tableStyleId>
              </a:tblPr>
              <a:tblGrid>
                <a:gridCol w="428625"/>
                <a:gridCol w="1615440"/>
                <a:gridCol w="2141220"/>
                <a:gridCol w="626745"/>
                <a:gridCol w="979170"/>
              </a:tblGrid>
              <a:tr h="548640">
                <a:tc>
                  <a:txBody>
                    <a:bodyPr/>
                    <a:p>
                      <a:pPr>
                        <a:buNone/>
                      </a:pPr>
                      <a:r>
                        <a:rPr lang="zh-CN" altLang="en-US" sz="1000"/>
                        <a:t>序号</a:t>
                      </a:r>
                      <a:endParaRPr lang="zh-CN" altLang="en-US" sz="1000"/>
                    </a:p>
                    <a:p>
                      <a:pPr>
                        <a:buNone/>
                      </a:pPr>
                      <a:endParaRPr lang="zh-CN" altLang="en-US" sz="1000"/>
                    </a:p>
                  </a:txBody>
                  <a:tcPr anchor="ctr" anchorCtr="1"/>
                </a:tc>
                <a:tc>
                  <a:txBody>
                    <a:bodyPr/>
                    <a:p>
                      <a:pPr>
                        <a:buNone/>
                      </a:pPr>
                      <a:r>
                        <a:rPr lang="zh-CN" altLang="en-US" sz="1000"/>
                        <a:t>指定交割仓库</a:t>
                      </a:r>
                      <a:endParaRPr lang="zh-CN" altLang="en-US" sz="1000"/>
                    </a:p>
                  </a:txBody>
                  <a:tcPr/>
                </a:tc>
                <a:tc>
                  <a:txBody>
                    <a:bodyPr/>
                    <a:p>
                      <a:pPr>
                        <a:buNone/>
                      </a:pPr>
                      <a:r>
                        <a:rPr lang="zh-CN" altLang="en-US" sz="1000"/>
                        <a:t>存放地址</a:t>
                      </a:r>
                      <a:endParaRPr lang="zh-CN" altLang="en-US" sz="1000"/>
                    </a:p>
                  </a:txBody>
                  <a:tcPr/>
                </a:tc>
                <a:tc>
                  <a:txBody>
                    <a:bodyPr/>
                    <a:p>
                      <a:pPr>
                        <a:buNone/>
                      </a:pPr>
                      <a:r>
                        <a:rPr lang="zh-CN" altLang="en-US" sz="1000"/>
                        <a:t>联系人</a:t>
                      </a:r>
                      <a:endParaRPr lang="zh-CN" altLang="en-US" sz="1000"/>
                    </a:p>
                  </a:txBody>
                  <a:tcPr/>
                </a:tc>
                <a:tc>
                  <a:txBody>
                    <a:bodyPr/>
                    <a:p>
                      <a:pPr>
                        <a:buNone/>
                      </a:pPr>
                      <a:r>
                        <a:rPr lang="zh-CN" altLang="en-US" sz="1000"/>
                        <a:t>联系方式</a:t>
                      </a:r>
                      <a:endParaRPr lang="zh-CN" altLang="en-US" sz="1000"/>
                    </a:p>
                  </a:txBody>
                  <a:tcPr/>
                </a:tc>
              </a:tr>
              <a:tr h="520065">
                <a:tc>
                  <a:txBody>
                    <a:bodyPr/>
                    <a:p>
                      <a:pPr>
                        <a:buNone/>
                      </a:pPr>
                      <a:r>
                        <a:rPr lang="en-US" altLang="zh-CN" sz="1000"/>
                        <a:t>1</a:t>
                      </a:r>
                      <a:endParaRPr lang="en-US" altLang="zh-CN" sz="1000"/>
                    </a:p>
                  </a:txBody>
                  <a:tcPr/>
                </a:tc>
                <a:tc>
                  <a:txBody>
                    <a:bodyPr/>
                    <a:p>
                      <a:pPr>
                        <a:buNone/>
                      </a:pPr>
                      <a:r>
                        <a:rPr lang="zh-CN" altLang="en-US" sz="1000"/>
                        <a:t>五矿无锡物流园有限公司</a:t>
                      </a:r>
                      <a:endParaRPr lang="zh-CN" altLang="en-US" sz="1000"/>
                    </a:p>
                  </a:txBody>
                  <a:tcPr/>
                </a:tc>
                <a:tc>
                  <a:txBody>
                    <a:bodyPr/>
                    <a:p>
                      <a:pPr>
                        <a:buNone/>
                      </a:pPr>
                      <a:r>
                        <a:rPr lang="zh-CN" altLang="en-US" sz="1000"/>
                        <a:t>江苏省无锡市惠山区天港路1号</a:t>
                      </a:r>
                      <a:endParaRPr lang="zh-CN" altLang="en-US" sz="1000"/>
                    </a:p>
                  </a:txBody>
                  <a:tcPr/>
                </a:tc>
                <a:tc>
                  <a:txBody>
                    <a:bodyPr/>
                    <a:p>
                      <a:pPr>
                        <a:buNone/>
                      </a:pPr>
                      <a:r>
                        <a:rPr lang="zh-CN" altLang="en-US" sz="1000"/>
                        <a:t>夏维冬</a:t>
                      </a:r>
                      <a:endParaRPr lang="zh-CN" altLang="en-US" sz="1000"/>
                    </a:p>
                  </a:txBody>
                  <a:tcPr/>
                </a:tc>
                <a:tc>
                  <a:txBody>
                    <a:bodyPr/>
                    <a:p>
                      <a:pPr>
                        <a:buNone/>
                      </a:pPr>
                      <a:r>
                        <a:rPr lang="zh-CN" altLang="en-US" sz="1000"/>
                        <a:t>15852513305</a:t>
                      </a:r>
                      <a:endParaRPr lang="zh-CN" altLang="en-US" sz="1000"/>
                    </a:p>
                  </a:txBody>
                  <a:tcPr/>
                </a:tc>
              </a:tr>
              <a:tr h="481965">
                <a:tc>
                  <a:txBody>
                    <a:bodyPr/>
                    <a:p>
                      <a:pPr>
                        <a:buNone/>
                      </a:pPr>
                      <a:r>
                        <a:rPr lang="en-US" altLang="zh-CN" sz="1000"/>
                        <a:t>2</a:t>
                      </a:r>
                      <a:endParaRPr lang="en-US" altLang="zh-CN" sz="1000"/>
                    </a:p>
                  </a:txBody>
                  <a:tcPr/>
                </a:tc>
                <a:tc>
                  <a:txBody>
                    <a:bodyPr/>
                    <a:p>
                      <a:pPr>
                        <a:buNone/>
                      </a:pPr>
                      <a:r>
                        <a:rPr lang="zh-CN" altLang="en-US" sz="1000"/>
                        <a:t>中储发展股份有限公司</a:t>
                      </a:r>
                      <a:endParaRPr lang="zh-CN" altLang="en-US" sz="1000"/>
                    </a:p>
                  </a:txBody>
                  <a:tcPr/>
                </a:tc>
                <a:tc>
                  <a:txBody>
                    <a:bodyPr/>
                    <a:p>
                      <a:pPr>
                        <a:buNone/>
                      </a:pPr>
                      <a:r>
                        <a:rPr lang="zh-CN" altLang="en-US" sz="1000"/>
                        <a:t>江苏省无锡市新吴区城南路32-1号</a:t>
                      </a:r>
                      <a:endParaRPr lang="zh-CN" altLang="en-US" sz="1000"/>
                    </a:p>
                  </a:txBody>
                  <a:tcPr/>
                </a:tc>
                <a:tc>
                  <a:txBody>
                    <a:bodyPr/>
                    <a:p>
                      <a:pPr>
                        <a:buNone/>
                      </a:pPr>
                      <a:r>
                        <a:rPr lang="zh-CN" altLang="en-US" sz="1000"/>
                        <a:t>胡晓伟</a:t>
                      </a:r>
                      <a:endParaRPr lang="zh-CN" altLang="en-US" sz="1000"/>
                    </a:p>
                  </a:txBody>
                  <a:tcPr/>
                </a:tc>
                <a:tc>
                  <a:txBody>
                    <a:bodyPr/>
                    <a:p>
                      <a:pPr>
                        <a:buNone/>
                      </a:pPr>
                      <a:r>
                        <a:rPr lang="zh-CN" altLang="en-US" sz="1000"/>
                        <a:t>18921287700</a:t>
                      </a:r>
                      <a:endParaRPr lang="zh-CN" altLang="en-US" sz="1000"/>
                    </a:p>
                  </a:txBody>
                  <a:tcPr/>
                </a:tc>
              </a:tr>
              <a:tr h="427990">
                <a:tc>
                  <a:txBody>
                    <a:bodyPr/>
                    <a:p>
                      <a:pPr>
                        <a:buNone/>
                      </a:pPr>
                      <a:r>
                        <a:rPr lang="zh-CN" altLang="en-US" sz="1000"/>
                        <a:t>3</a:t>
                      </a:r>
                      <a:endParaRPr lang="zh-CN" altLang="en-US" sz="1000"/>
                    </a:p>
                  </a:txBody>
                  <a:tcPr/>
                </a:tc>
                <a:tc>
                  <a:txBody>
                    <a:bodyPr/>
                    <a:p>
                      <a:pPr>
                        <a:buNone/>
                      </a:pPr>
                      <a:r>
                        <a:rPr lang="zh-CN" altLang="en-US" sz="1000"/>
                        <a:t>玖隆钢铁物流有限公司</a:t>
                      </a:r>
                      <a:endParaRPr lang="zh-CN" altLang="en-US" sz="1000"/>
                    </a:p>
                  </a:txBody>
                  <a:tcPr/>
                </a:tc>
                <a:tc>
                  <a:txBody>
                    <a:bodyPr/>
                    <a:p>
                      <a:pPr>
                        <a:buNone/>
                      </a:pPr>
                      <a:r>
                        <a:rPr lang="zh-CN" altLang="en-US" sz="1000"/>
                        <a:t>张家港市锦丰镇锦绣路181号</a:t>
                      </a:r>
                      <a:endParaRPr lang="zh-CN" altLang="en-US" sz="1000"/>
                    </a:p>
                  </a:txBody>
                  <a:tcPr/>
                </a:tc>
                <a:tc>
                  <a:txBody>
                    <a:bodyPr/>
                    <a:p>
                      <a:pPr>
                        <a:buNone/>
                      </a:pPr>
                      <a:endParaRPr lang="zh-CN" altLang="en-US" sz="1000"/>
                    </a:p>
                  </a:txBody>
                  <a:tcPr/>
                </a:tc>
                <a:tc>
                  <a:txBody>
                    <a:bodyPr/>
                    <a:p>
                      <a:pPr>
                        <a:buNone/>
                      </a:pPr>
                      <a:endParaRPr lang="zh-CN" altLang="en-US" sz="1000"/>
                    </a:p>
                  </a:txBody>
                  <a:tcPr/>
                </a:tc>
              </a:tr>
            </a:tbl>
          </a:graphicData>
        </a:graphic>
      </p:graphicFrame>
      <p:sp>
        <p:nvSpPr>
          <p:cNvPr id="11" name="矩形 10"/>
          <p:cNvSpPr/>
          <p:nvPr/>
        </p:nvSpPr>
        <p:spPr>
          <a:xfrm>
            <a:off x="629285" y="1605280"/>
            <a:ext cx="1247140" cy="1695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chemeClr val="tx1"/>
                </a:solidFill>
              </a:rPr>
              <a:t>指定</a:t>
            </a:r>
            <a:endParaRPr lang="zh-CN" altLang="en-US" b="1">
              <a:solidFill>
                <a:schemeClr val="tx1"/>
              </a:solidFill>
            </a:endParaRPr>
          </a:p>
          <a:p>
            <a:pPr algn="ctr"/>
            <a:r>
              <a:rPr lang="zh-CN" altLang="en-US" b="1">
                <a:solidFill>
                  <a:schemeClr val="tx1"/>
                </a:solidFill>
              </a:rPr>
              <a:t>交割仓库</a:t>
            </a:r>
            <a:endParaRPr lang="zh-CN" altLang="en-US" b="1">
              <a:solidFill>
                <a:schemeClr val="tx1"/>
              </a:solidFill>
            </a:endParaRPr>
          </a:p>
        </p:txBody>
      </p:sp>
      <p:sp>
        <p:nvSpPr>
          <p:cNvPr id="12" name="矩形 11"/>
          <p:cNvSpPr/>
          <p:nvPr/>
        </p:nvSpPr>
        <p:spPr>
          <a:xfrm>
            <a:off x="628650" y="3863340"/>
            <a:ext cx="1247775" cy="1695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chemeClr val="tx1"/>
                </a:solidFill>
              </a:rPr>
              <a:t>指定</a:t>
            </a:r>
            <a:endParaRPr lang="zh-CN" altLang="en-US" b="1">
              <a:solidFill>
                <a:schemeClr val="tx1"/>
              </a:solidFill>
            </a:endParaRPr>
          </a:p>
          <a:p>
            <a:pPr algn="ctr"/>
            <a:r>
              <a:rPr lang="zh-CN" altLang="en-US" b="1">
                <a:solidFill>
                  <a:schemeClr val="tx1"/>
                </a:solidFill>
              </a:rPr>
              <a:t>质检机构</a:t>
            </a:r>
            <a:endParaRPr lang="zh-CN" altLang="en-US" b="1">
              <a:solidFill>
                <a:schemeClr val="tx1"/>
              </a:solidFill>
            </a:endParaRPr>
          </a:p>
        </p:txBody>
      </p:sp>
      <p:sp>
        <p:nvSpPr>
          <p:cNvPr id="22" name="矩形 21"/>
          <p:cNvSpPr/>
          <p:nvPr/>
        </p:nvSpPr>
        <p:spPr>
          <a:xfrm>
            <a:off x="724535" y="3686175"/>
            <a:ext cx="7543800" cy="2705100"/>
          </a:xfrm>
          <a:prstGeom prst="rect">
            <a:avLst/>
          </a:prstGeom>
          <a:noFill/>
          <a:ln w="28575" cmpd="dbl">
            <a:solidFill>
              <a:srgbClr val="C2162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724535" y="1255395"/>
            <a:ext cx="7543165" cy="2198370"/>
          </a:xfrm>
          <a:prstGeom prst="rect">
            <a:avLst/>
          </a:prstGeom>
          <a:noFill/>
          <a:ln w="28575" cmpd="dbl">
            <a:solidFill>
              <a:srgbClr val="C2162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矩形 4"/>
          <p:cNvSpPr/>
          <p:nvPr/>
        </p:nvSpPr>
        <p:spPr>
          <a:xfrm>
            <a:off x="60325" y="6508750"/>
            <a:ext cx="5595938"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sp>
        <p:nvSpPr>
          <p:cNvPr id="6146" name="矩形 5"/>
          <p:cNvSpPr/>
          <p:nvPr/>
        </p:nvSpPr>
        <p:spPr>
          <a:xfrm rot="10800000">
            <a:off x="1408113" y="1060450"/>
            <a:ext cx="7659687"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pic>
        <p:nvPicPr>
          <p:cNvPr id="6147" name="图片 6" descr="logo"/>
          <p:cNvPicPr>
            <a:picLocks noChangeAspect="1"/>
          </p:cNvPicPr>
          <p:nvPr/>
        </p:nvPicPr>
        <p:blipFill>
          <a:blip r:embed="rId1"/>
          <a:stretch>
            <a:fillRect/>
          </a:stretch>
        </p:blipFill>
        <p:spPr>
          <a:xfrm>
            <a:off x="168275" y="168275"/>
            <a:ext cx="1030288" cy="990600"/>
          </a:xfrm>
          <a:prstGeom prst="rect">
            <a:avLst/>
          </a:prstGeom>
          <a:noFill/>
          <a:ln w="9525">
            <a:noFill/>
          </a:ln>
        </p:spPr>
      </p:pic>
      <p:pic>
        <p:nvPicPr>
          <p:cNvPr id="6148" name="图片 9220" descr="11111111"/>
          <p:cNvPicPr>
            <a:picLocks noChangeAspect="1"/>
          </p:cNvPicPr>
          <p:nvPr/>
        </p:nvPicPr>
        <p:blipFill>
          <a:blip r:embed="rId2"/>
          <a:stretch>
            <a:fillRect/>
          </a:stretch>
        </p:blipFill>
        <p:spPr>
          <a:xfrm>
            <a:off x="6203950" y="6343650"/>
            <a:ext cx="2533650" cy="390525"/>
          </a:xfrm>
          <a:prstGeom prst="rect">
            <a:avLst/>
          </a:prstGeom>
          <a:noFill/>
          <a:ln w="9525">
            <a:noFill/>
          </a:ln>
        </p:spPr>
      </p:pic>
      <p:pic>
        <p:nvPicPr>
          <p:cNvPr id="6149" name="Picture 2"/>
          <p:cNvPicPr>
            <a:picLocks noChangeAspect="1"/>
          </p:cNvPicPr>
          <p:nvPr/>
        </p:nvPicPr>
        <p:blipFill>
          <a:blip r:embed="rId3"/>
          <a:srcRect l="3809"/>
          <a:stretch>
            <a:fillRect/>
          </a:stretch>
        </p:blipFill>
        <p:spPr>
          <a:xfrm>
            <a:off x="0" y="1536700"/>
            <a:ext cx="4133850" cy="4838700"/>
          </a:xfrm>
          <a:prstGeom prst="rect">
            <a:avLst/>
          </a:prstGeom>
          <a:noFill/>
          <a:ln w="9525">
            <a:noFill/>
          </a:ln>
        </p:spPr>
      </p:pic>
      <p:sp>
        <p:nvSpPr>
          <p:cNvPr id="6150" name="TextBox 29"/>
          <p:cNvSpPr/>
          <p:nvPr/>
        </p:nvSpPr>
        <p:spPr>
          <a:xfrm>
            <a:off x="4211638" y="2066925"/>
            <a:ext cx="4573587" cy="461963"/>
          </a:xfrm>
          <a:prstGeom prst="rect">
            <a:avLst/>
          </a:prstGeom>
          <a:noFill/>
          <a:ln w="9525">
            <a:noFill/>
          </a:ln>
        </p:spPr>
        <p:txBody>
          <a:bodyPr anchor="t">
            <a:spAutoFit/>
          </a:bodyPr>
          <a:p>
            <a:r>
              <a:rPr lang="zh-CN" altLang="en-US" sz="2400" b="1" dirty="0">
                <a:solidFill>
                  <a:srgbClr val="000000"/>
                </a:solidFill>
                <a:latin typeface="Arial" panose="020B0604020202020204" charset="-122"/>
                <a:ea typeface="微软雅黑" panose="020B0503020204020204" charset="-122"/>
                <a:sym typeface="Arial" panose="020B0604020202020204" charset="-122"/>
              </a:rPr>
              <a:t>目录</a:t>
            </a:r>
            <a:endParaRPr lang="zh-CN" altLang="en-US" sz="2400" b="1" dirty="0">
              <a:solidFill>
                <a:srgbClr val="000000"/>
              </a:solidFill>
              <a:latin typeface="Arial" panose="020B0604020202020204" charset="-122"/>
              <a:ea typeface="微软雅黑" panose="020B0503020204020204" charset="-122"/>
              <a:sym typeface="Arial" panose="020B0604020202020204" charset="-122"/>
            </a:endParaRPr>
          </a:p>
        </p:txBody>
      </p:sp>
      <p:sp>
        <p:nvSpPr>
          <p:cNvPr id="6151" name="直线连接符 8"/>
          <p:cNvSpPr/>
          <p:nvPr/>
        </p:nvSpPr>
        <p:spPr>
          <a:xfrm>
            <a:off x="4335463" y="2571750"/>
            <a:ext cx="4432300" cy="0"/>
          </a:xfrm>
          <a:prstGeom prst="line">
            <a:avLst/>
          </a:prstGeom>
          <a:ln w="19050" cap="flat" cmpd="sng">
            <a:solidFill>
              <a:srgbClr val="3E0000"/>
            </a:solidFill>
            <a:prstDash val="solid"/>
            <a:miter/>
            <a:headEnd type="none" w="med" len="med"/>
            <a:tailEnd type="none" w="med" len="med"/>
          </a:ln>
        </p:spPr>
        <p:txBody>
          <a:bodyPr anchor="t"/>
          <a:p>
            <a:endParaRPr lang="zh-CN" altLang="en-US" dirty="0">
              <a:solidFill>
                <a:srgbClr val="000000"/>
              </a:solidFill>
              <a:latin typeface="Arial" panose="020B0604020202020204" charset="-122"/>
              <a:ea typeface="宋体" panose="02010600030101010101" pitchFamily="2" charset="-122"/>
              <a:sym typeface="Arial" panose="020B0604020202020204" charset="-122"/>
            </a:endParaRPr>
          </a:p>
        </p:txBody>
      </p:sp>
      <p:sp>
        <p:nvSpPr>
          <p:cNvPr id="6152" name="文本框 1"/>
          <p:cNvSpPr/>
          <p:nvPr/>
        </p:nvSpPr>
        <p:spPr>
          <a:xfrm>
            <a:off x="5095875" y="2922588"/>
            <a:ext cx="3689350" cy="573087"/>
          </a:xfrm>
          <a:prstGeom prst="rect">
            <a:avLst/>
          </a:prstGeom>
          <a:solidFill>
            <a:schemeClr val="bg2">
              <a:lumMod val="75000"/>
            </a:schemeClr>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不锈钢期货合约介绍</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6153" name="矩形 4"/>
          <p:cNvSpPr/>
          <p:nvPr/>
        </p:nvSpPr>
        <p:spPr>
          <a:xfrm>
            <a:off x="4335463" y="3989070"/>
            <a:ext cx="582612" cy="574675"/>
          </a:xfrm>
          <a:prstGeom prst="rect">
            <a:avLst/>
          </a:prstGeom>
          <a:solidFill>
            <a:srgbClr val="C00000"/>
          </a:solidFill>
          <a:ln w="9525">
            <a:noFill/>
          </a:ln>
        </p:spPr>
        <p:txBody>
          <a:bodyPr anchor="ctr"/>
          <a:p>
            <a:pPr algn="ctr"/>
            <a:r>
              <a:rPr lang="en-US" b="1" i="1" dirty="0">
                <a:solidFill>
                  <a:srgbClr val="FFFFFF"/>
                </a:solidFill>
                <a:latin typeface="Arial" panose="020B0604020202020204" charset="-122"/>
                <a:ea typeface="微软雅黑" panose="020B0503020204020204" charset="-122"/>
                <a:sym typeface="Arial" panose="020B0604020202020204" charset="-122"/>
              </a:rPr>
              <a:t>2</a:t>
            </a:r>
            <a:endParaRPr lang="en-US" b="1" i="1" dirty="0">
              <a:solidFill>
                <a:srgbClr val="FFFFFF"/>
              </a:solidFill>
              <a:latin typeface="Arial" panose="020B0604020202020204" charset="-122"/>
              <a:ea typeface="微软雅黑" panose="020B0503020204020204" charset="-122"/>
              <a:sym typeface="Arial" panose="020B0604020202020204" charset="-122"/>
            </a:endParaRPr>
          </a:p>
        </p:txBody>
      </p:sp>
      <p:sp>
        <p:nvSpPr>
          <p:cNvPr id="6154" name="文本框 1"/>
          <p:cNvSpPr/>
          <p:nvPr/>
        </p:nvSpPr>
        <p:spPr>
          <a:xfrm>
            <a:off x="5095875" y="5057458"/>
            <a:ext cx="3689350" cy="573087"/>
          </a:xfrm>
          <a:prstGeom prst="rect">
            <a:avLst/>
          </a:prstGeom>
          <a:solidFill>
            <a:schemeClr val="bg2">
              <a:lumMod val="75000"/>
            </a:schemeClr>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交割注意事项</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6155" name="矩形 4"/>
          <p:cNvSpPr/>
          <p:nvPr/>
        </p:nvSpPr>
        <p:spPr>
          <a:xfrm>
            <a:off x="4335463" y="2922905"/>
            <a:ext cx="582612" cy="574675"/>
          </a:xfrm>
          <a:prstGeom prst="rect">
            <a:avLst/>
          </a:prstGeom>
          <a:solidFill>
            <a:schemeClr val="bg2">
              <a:lumMod val="75000"/>
            </a:schemeClr>
          </a:solidFill>
          <a:ln w="9525">
            <a:noFill/>
          </a:ln>
        </p:spPr>
        <p:txBody>
          <a:bodyPr wrap="square" anchor="ctr"/>
          <a:p>
            <a:pPr algn="ctr"/>
            <a:r>
              <a:rPr lang="en-US" altLang="zh-CN" b="1" i="1" dirty="0">
                <a:solidFill>
                  <a:srgbClr val="FFFFFF"/>
                </a:solidFill>
                <a:latin typeface="Arial" panose="020B0604020202020204" charset="-122"/>
                <a:ea typeface="微软雅黑" panose="020B0503020204020204" charset="-122"/>
                <a:sym typeface="Arial" panose="020B0604020202020204" charset="-122"/>
              </a:rPr>
              <a:t>1</a:t>
            </a:r>
            <a:endParaRPr lang="en-US" altLang="zh-CN" b="1" i="1" dirty="0">
              <a:solidFill>
                <a:srgbClr val="FFFFFF"/>
              </a:solidFill>
              <a:latin typeface="Arial" panose="020B0604020202020204" charset="-122"/>
              <a:ea typeface="微软雅黑" panose="020B0503020204020204" charset="-122"/>
              <a:sym typeface="Arial" panose="020B0604020202020204" charset="-122"/>
            </a:endParaRPr>
          </a:p>
        </p:txBody>
      </p:sp>
      <p:sp>
        <p:nvSpPr>
          <p:cNvPr id="6158" name="日期占位符 1"/>
          <p:cNvSpPr/>
          <p:nvPr>
            <p:ph type="dt" sz="half" idx="10"/>
          </p:nvPr>
        </p:nvSpPr>
        <p:spPr/>
        <p:txBody>
          <a:bodyPr anchor="ctr"/>
          <a:lst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stStyle>
          <a:p>
            <a:pPr lvl="0" indent="0"/>
            <a:fld id="{BB962C8B-B14F-4D97-AF65-F5344CB8AC3E}" type="datetime1">
              <a:rPr lang="zh-CN" altLang="en-US" sz="1200" dirty="0">
                <a:solidFill>
                  <a:srgbClr val="898989"/>
                </a:solidFill>
              </a:rPr>
            </a:fld>
            <a:endParaRPr lang="zh-CN" altLang="en-US" sz="1200" dirty="0">
              <a:solidFill>
                <a:srgbClr val="898989"/>
              </a:solidFill>
            </a:endParaRPr>
          </a:p>
        </p:txBody>
      </p:sp>
      <p:sp>
        <p:nvSpPr>
          <p:cNvPr id="6159" name="标题 1"/>
          <p:cNvSpPr/>
          <p:nvPr/>
        </p:nvSpPr>
        <p:spPr>
          <a:xfrm>
            <a:off x="1395413" y="604838"/>
            <a:ext cx="7672387" cy="504825"/>
          </a:xfrm>
          <a:prstGeom prst="rect">
            <a:avLst/>
          </a:prstGeom>
          <a:noFill/>
          <a:ln w="9525">
            <a:noFill/>
          </a:ln>
        </p:spPr>
        <p:txBody>
          <a:bodyPr lIns="35865" rIns="0" anchor="b"/>
          <a:p>
            <a:pPr marL="342900" indent="-342900"/>
            <a:r>
              <a:rPr lang="zh-CN" altLang="en-US" sz="2000" i="1" dirty="0">
                <a:solidFill>
                  <a:srgbClr val="000000"/>
                </a:solidFill>
                <a:latin typeface="微软雅黑" panose="020B0503020204020204" charset="-122"/>
                <a:ea typeface="微软雅黑" panose="020B0503020204020204" charset="-122"/>
                <a:sym typeface="微软雅黑" panose="020B0503020204020204" charset="-122"/>
              </a:rPr>
              <a:t>五矿无锡物流园</a:t>
            </a:r>
            <a:endParaRPr lang="zh-CN" altLang="en-US" sz="2000" i="1" dirty="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3" name="矩形 4"/>
          <p:cNvSpPr/>
          <p:nvPr/>
        </p:nvSpPr>
        <p:spPr>
          <a:xfrm>
            <a:off x="4335463" y="5057775"/>
            <a:ext cx="582612" cy="574675"/>
          </a:xfrm>
          <a:prstGeom prst="rect">
            <a:avLst/>
          </a:prstGeom>
          <a:solidFill>
            <a:schemeClr val="bg2">
              <a:lumMod val="75000"/>
            </a:schemeClr>
          </a:solidFill>
          <a:ln w="9525">
            <a:noFill/>
          </a:ln>
        </p:spPr>
        <p:txBody>
          <a:bodyPr wrap="square" anchor="ctr"/>
          <a:p>
            <a:pPr algn="ctr"/>
            <a:r>
              <a:rPr lang="en-US" altLang="zh-CN" b="1" i="1" dirty="0">
                <a:solidFill>
                  <a:srgbClr val="FFFFFF"/>
                </a:solidFill>
                <a:latin typeface="Arial" panose="020B0604020202020204" charset="-122"/>
                <a:ea typeface="微软雅黑" panose="020B0503020204020204" charset="-122"/>
                <a:sym typeface="Arial" panose="020B0604020202020204" charset="-122"/>
              </a:rPr>
              <a:t>3</a:t>
            </a:r>
            <a:endParaRPr lang="en-US" altLang="zh-CN" b="1" i="1" dirty="0">
              <a:solidFill>
                <a:srgbClr val="FFFFFF"/>
              </a:solidFill>
              <a:latin typeface="Arial" panose="020B0604020202020204" charset="-122"/>
              <a:ea typeface="微软雅黑" panose="020B0503020204020204" charset="-122"/>
              <a:sym typeface="Arial" panose="020B0604020202020204" charset="-122"/>
            </a:endParaRPr>
          </a:p>
        </p:txBody>
      </p:sp>
      <p:sp>
        <p:nvSpPr>
          <p:cNvPr id="4" name="文本框 1"/>
          <p:cNvSpPr/>
          <p:nvPr/>
        </p:nvSpPr>
        <p:spPr>
          <a:xfrm>
            <a:off x="5095875" y="3990658"/>
            <a:ext cx="3689350" cy="573087"/>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不锈钢期货交割流程</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矩形 4"/>
          <p:cNvSpPr/>
          <p:nvPr/>
        </p:nvSpPr>
        <p:spPr>
          <a:xfrm>
            <a:off x="60325" y="6508750"/>
            <a:ext cx="5595938"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sp>
        <p:nvSpPr>
          <p:cNvPr id="22530" name="矩形 5"/>
          <p:cNvSpPr/>
          <p:nvPr/>
        </p:nvSpPr>
        <p:spPr>
          <a:xfrm rot="10800000">
            <a:off x="1408113" y="1060450"/>
            <a:ext cx="7659687"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pic>
        <p:nvPicPr>
          <p:cNvPr id="22531" name="图片 6" descr="logo"/>
          <p:cNvPicPr>
            <a:picLocks noChangeAspect="1"/>
          </p:cNvPicPr>
          <p:nvPr/>
        </p:nvPicPr>
        <p:blipFill>
          <a:blip r:embed="rId1"/>
          <a:stretch>
            <a:fillRect/>
          </a:stretch>
        </p:blipFill>
        <p:spPr>
          <a:xfrm>
            <a:off x="168275" y="168275"/>
            <a:ext cx="1030288" cy="990600"/>
          </a:xfrm>
          <a:prstGeom prst="rect">
            <a:avLst/>
          </a:prstGeom>
          <a:noFill/>
          <a:ln w="9525">
            <a:noFill/>
          </a:ln>
        </p:spPr>
      </p:pic>
      <p:pic>
        <p:nvPicPr>
          <p:cNvPr id="22532" name="图片 9220" descr="11111111"/>
          <p:cNvPicPr>
            <a:picLocks noChangeAspect="1"/>
          </p:cNvPicPr>
          <p:nvPr/>
        </p:nvPicPr>
        <p:blipFill>
          <a:blip r:embed="rId2"/>
          <a:stretch>
            <a:fillRect/>
          </a:stretch>
        </p:blipFill>
        <p:spPr>
          <a:xfrm>
            <a:off x="6203950" y="6343650"/>
            <a:ext cx="2533650" cy="390525"/>
          </a:xfrm>
          <a:prstGeom prst="rect">
            <a:avLst/>
          </a:prstGeom>
          <a:noFill/>
          <a:ln w="9525">
            <a:noFill/>
          </a:ln>
        </p:spPr>
      </p:pic>
      <p:sp>
        <p:nvSpPr>
          <p:cNvPr id="22537" name="日期占位符 1"/>
          <p:cNvSpPr/>
          <p:nvPr>
            <p:ph type="dt" sz="half" idx="10"/>
          </p:nvPr>
        </p:nvSpPr>
        <p:spPr/>
        <p:txBody>
          <a:bodyPr anchor="ctr"/>
          <a:lst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stStyle>
          <a:p>
            <a:pPr lvl="0" indent="0"/>
            <a:fld id="{BB962C8B-B14F-4D97-AF65-F5344CB8AC3E}" type="datetime1">
              <a:rPr lang="zh-CN" altLang="en-US" sz="1200" dirty="0">
                <a:solidFill>
                  <a:srgbClr val="898989"/>
                </a:solidFill>
              </a:rPr>
            </a:fld>
            <a:endParaRPr lang="zh-CN" altLang="en-US" sz="1200" dirty="0">
              <a:solidFill>
                <a:srgbClr val="898989"/>
              </a:solidFill>
            </a:endParaRPr>
          </a:p>
        </p:txBody>
      </p:sp>
      <p:pic>
        <p:nvPicPr>
          <p:cNvPr id="9" name="图片 8" descr="1382556613312"/>
          <p:cNvPicPr>
            <a:picLocks noChangeAspect="1"/>
          </p:cNvPicPr>
          <p:nvPr/>
        </p:nvPicPr>
        <p:blipFill>
          <a:blip r:embed="rId3"/>
          <a:srcRect b="4633"/>
          <a:stretch>
            <a:fillRect/>
          </a:stretch>
        </p:blipFill>
        <p:spPr>
          <a:xfrm>
            <a:off x="1294130" y="1158240"/>
            <a:ext cx="4096385" cy="5349240"/>
          </a:xfrm>
          <a:prstGeom prst="rect">
            <a:avLst/>
          </a:prstGeom>
        </p:spPr>
      </p:pic>
      <p:sp>
        <p:nvSpPr>
          <p:cNvPr id="10" name="矩形 9"/>
          <p:cNvSpPr/>
          <p:nvPr/>
        </p:nvSpPr>
        <p:spPr>
          <a:xfrm>
            <a:off x="5656580" y="1240155"/>
            <a:ext cx="3238500" cy="518541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bodyPr>
          <a:p>
            <a:pPr algn="l"/>
            <a:r>
              <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rPr>
              <a:t>(1) 客户委托会员办理仓单申报；</a:t>
            </a:r>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r>
              <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rPr>
              <a:t>(2) 会员通过电子仓单系统向交易所提交入库申报</a:t>
            </a:r>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r>
              <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rPr>
              <a:t>(3) 交易所审批。如不合格，交会员修改入库申报至合格为止；</a:t>
            </a:r>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r>
              <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rPr>
              <a:t>(4) 审批合格后，指定交割仓库对入库货物和相关单证进行验收，填写制作仓单申请；</a:t>
            </a:r>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r>
              <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rPr>
              <a:t>(5) 会员确认制作仓单申请；</a:t>
            </a:r>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r>
              <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rPr>
              <a:t>(6) 交易所审批制单申请，如不合格，交仓库修改制单申请；</a:t>
            </a:r>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r>
              <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rPr>
              <a:t>(7) 审批合格后，指定交割仓库制作并签发仓单；</a:t>
            </a:r>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r>
              <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rPr>
              <a:t>(8) 客户验收标准仓单，确认生成。如不合格交仓库重新制作仓单；</a:t>
            </a:r>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r>
              <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rPr>
              <a:t>(9) 判断是否需结算溢短，如无需溢短结算，电子仓单生效，仓单制作完毕。</a:t>
            </a:r>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a:p>
            <a:pPr algn="l"/>
            <a:r>
              <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rPr>
              <a:t>(10) 如需结算溢短，则进行溢短结算并确认</a:t>
            </a:r>
            <a:endParaRPr sz="1300">
              <a:solidFill>
                <a:schemeClr val="tx1"/>
              </a:solidFill>
              <a:effectLst>
                <a:outerShdw blurRad="38100" dist="19050" dir="2700000" algn="tl" rotWithShape="0">
                  <a:schemeClr val="dk1">
                    <a:alpha val="40000"/>
                  </a:schemeClr>
                </a:outerShdw>
              </a:effectLst>
              <a:latin typeface="华文仿宋" panose="02010600040101010101" charset="-122"/>
              <a:ea typeface="华文仿宋" panose="02010600040101010101" charset="-122"/>
              <a:sym typeface="+mn-ea"/>
            </a:endParaRPr>
          </a:p>
        </p:txBody>
      </p:sp>
      <p:sp>
        <p:nvSpPr>
          <p:cNvPr id="6152" name="文本框 1"/>
          <p:cNvSpPr/>
          <p:nvPr/>
        </p:nvSpPr>
        <p:spPr>
          <a:xfrm>
            <a:off x="1408430" y="376873"/>
            <a:ext cx="3689350" cy="573087"/>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不锈钢期货交割流程</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矩形 4"/>
          <p:cNvSpPr/>
          <p:nvPr/>
        </p:nvSpPr>
        <p:spPr>
          <a:xfrm>
            <a:off x="60325" y="6508750"/>
            <a:ext cx="5595938"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sp>
        <p:nvSpPr>
          <p:cNvPr id="6146" name="矩形 5"/>
          <p:cNvSpPr/>
          <p:nvPr/>
        </p:nvSpPr>
        <p:spPr>
          <a:xfrm rot="10800000">
            <a:off x="1408113" y="1060450"/>
            <a:ext cx="7659687"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pic>
        <p:nvPicPr>
          <p:cNvPr id="6147" name="图片 6" descr="logo"/>
          <p:cNvPicPr>
            <a:picLocks noChangeAspect="1"/>
          </p:cNvPicPr>
          <p:nvPr/>
        </p:nvPicPr>
        <p:blipFill>
          <a:blip r:embed="rId1"/>
          <a:stretch>
            <a:fillRect/>
          </a:stretch>
        </p:blipFill>
        <p:spPr>
          <a:xfrm>
            <a:off x="168275" y="168275"/>
            <a:ext cx="1030288" cy="990600"/>
          </a:xfrm>
          <a:prstGeom prst="rect">
            <a:avLst/>
          </a:prstGeom>
          <a:noFill/>
          <a:ln w="9525">
            <a:noFill/>
          </a:ln>
        </p:spPr>
      </p:pic>
      <p:pic>
        <p:nvPicPr>
          <p:cNvPr id="6148" name="图片 9220" descr="11111111"/>
          <p:cNvPicPr>
            <a:picLocks noChangeAspect="1"/>
          </p:cNvPicPr>
          <p:nvPr/>
        </p:nvPicPr>
        <p:blipFill>
          <a:blip r:embed="rId2"/>
          <a:stretch>
            <a:fillRect/>
          </a:stretch>
        </p:blipFill>
        <p:spPr>
          <a:xfrm>
            <a:off x="6203950" y="6343650"/>
            <a:ext cx="2533650" cy="390525"/>
          </a:xfrm>
          <a:prstGeom prst="rect">
            <a:avLst/>
          </a:prstGeom>
          <a:noFill/>
          <a:ln w="9525">
            <a:noFill/>
          </a:ln>
        </p:spPr>
      </p:pic>
      <p:pic>
        <p:nvPicPr>
          <p:cNvPr id="6149" name="Picture 2"/>
          <p:cNvPicPr>
            <a:picLocks noChangeAspect="1"/>
          </p:cNvPicPr>
          <p:nvPr/>
        </p:nvPicPr>
        <p:blipFill>
          <a:blip r:embed="rId3"/>
          <a:srcRect l="3809"/>
          <a:stretch>
            <a:fillRect/>
          </a:stretch>
        </p:blipFill>
        <p:spPr>
          <a:xfrm>
            <a:off x="0" y="1536700"/>
            <a:ext cx="4133850" cy="4838700"/>
          </a:xfrm>
          <a:prstGeom prst="rect">
            <a:avLst/>
          </a:prstGeom>
          <a:noFill/>
          <a:ln w="9525">
            <a:noFill/>
          </a:ln>
        </p:spPr>
      </p:pic>
      <p:sp>
        <p:nvSpPr>
          <p:cNvPr id="6150" name="TextBox 29"/>
          <p:cNvSpPr/>
          <p:nvPr/>
        </p:nvSpPr>
        <p:spPr>
          <a:xfrm>
            <a:off x="4211638" y="2066925"/>
            <a:ext cx="4573587" cy="461963"/>
          </a:xfrm>
          <a:prstGeom prst="rect">
            <a:avLst/>
          </a:prstGeom>
          <a:noFill/>
          <a:ln w="9525">
            <a:noFill/>
          </a:ln>
        </p:spPr>
        <p:txBody>
          <a:bodyPr anchor="t">
            <a:spAutoFit/>
          </a:bodyPr>
          <a:p>
            <a:r>
              <a:rPr lang="zh-CN" altLang="en-US" sz="2400" b="1" dirty="0">
                <a:solidFill>
                  <a:srgbClr val="000000"/>
                </a:solidFill>
                <a:latin typeface="Arial" panose="020B0604020202020204" charset="-122"/>
                <a:ea typeface="微软雅黑" panose="020B0503020204020204" charset="-122"/>
                <a:sym typeface="Arial" panose="020B0604020202020204" charset="-122"/>
              </a:rPr>
              <a:t>目录</a:t>
            </a:r>
            <a:endParaRPr lang="zh-CN" altLang="en-US" sz="2400" b="1" dirty="0">
              <a:solidFill>
                <a:srgbClr val="000000"/>
              </a:solidFill>
              <a:latin typeface="Arial" panose="020B0604020202020204" charset="-122"/>
              <a:ea typeface="微软雅黑" panose="020B0503020204020204" charset="-122"/>
              <a:sym typeface="Arial" panose="020B0604020202020204" charset="-122"/>
            </a:endParaRPr>
          </a:p>
        </p:txBody>
      </p:sp>
      <p:sp>
        <p:nvSpPr>
          <p:cNvPr id="6151" name="直线连接符 8"/>
          <p:cNvSpPr/>
          <p:nvPr/>
        </p:nvSpPr>
        <p:spPr>
          <a:xfrm>
            <a:off x="4335463" y="2571750"/>
            <a:ext cx="4432300" cy="0"/>
          </a:xfrm>
          <a:prstGeom prst="line">
            <a:avLst/>
          </a:prstGeom>
          <a:ln w="19050" cap="flat" cmpd="sng">
            <a:solidFill>
              <a:srgbClr val="3E0000"/>
            </a:solidFill>
            <a:prstDash val="solid"/>
            <a:miter/>
            <a:headEnd type="none" w="med" len="med"/>
            <a:tailEnd type="none" w="med" len="med"/>
          </a:ln>
        </p:spPr>
        <p:txBody>
          <a:bodyPr anchor="t"/>
          <a:p>
            <a:endParaRPr lang="zh-CN" altLang="en-US" dirty="0">
              <a:solidFill>
                <a:srgbClr val="000000"/>
              </a:solidFill>
              <a:latin typeface="Arial" panose="020B0604020202020204" charset="-122"/>
              <a:ea typeface="宋体" panose="02010600030101010101" pitchFamily="2" charset="-122"/>
              <a:sym typeface="Arial" panose="020B0604020202020204" charset="-122"/>
            </a:endParaRPr>
          </a:p>
        </p:txBody>
      </p:sp>
      <p:sp>
        <p:nvSpPr>
          <p:cNvPr id="6152" name="文本框 1"/>
          <p:cNvSpPr/>
          <p:nvPr/>
        </p:nvSpPr>
        <p:spPr>
          <a:xfrm>
            <a:off x="5095875" y="3990658"/>
            <a:ext cx="3689350" cy="573087"/>
          </a:xfrm>
          <a:prstGeom prst="rect">
            <a:avLst/>
          </a:prstGeom>
          <a:solidFill>
            <a:schemeClr val="bg2">
              <a:lumMod val="75000"/>
            </a:schemeClr>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不锈钢期货交割流程</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6153" name="矩形 4"/>
          <p:cNvSpPr/>
          <p:nvPr/>
        </p:nvSpPr>
        <p:spPr>
          <a:xfrm>
            <a:off x="4335463" y="2921000"/>
            <a:ext cx="582612" cy="574675"/>
          </a:xfrm>
          <a:prstGeom prst="rect">
            <a:avLst/>
          </a:prstGeom>
          <a:solidFill>
            <a:schemeClr val="bg2">
              <a:lumMod val="75000"/>
            </a:schemeClr>
          </a:solidFill>
          <a:ln w="9525">
            <a:noFill/>
          </a:ln>
        </p:spPr>
        <p:txBody>
          <a:bodyPr anchor="ctr"/>
          <a:p>
            <a:pPr algn="ctr"/>
            <a:r>
              <a:rPr lang="en-US" altLang="zh-CN" b="1" i="1" dirty="0">
                <a:solidFill>
                  <a:srgbClr val="FFFFFF"/>
                </a:solidFill>
                <a:latin typeface="Arial" panose="020B0604020202020204" charset="-122"/>
                <a:ea typeface="微软雅黑" panose="020B0503020204020204" charset="-122"/>
                <a:sym typeface="Arial" panose="020B0604020202020204" charset="-122"/>
              </a:rPr>
              <a:t>1</a:t>
            </a:r>
            <a:endParaRPr lang="zh-CN" altLang="en-US" b="1" i="1" dirty="0">
              <a:solidFill>
                <a:srgbClr val="FFFFFF"/>
              </a:solidFill>
              <a:latin typeface="Arial" panose="020B0604020202020204" charset="-122"/>
              <a:ea typeface="微软雅黑" panose="020B0503020204020204" charset="-122"/>
              <a:sym typeface="Arial" panose="020B0604020202020204" charset="-122"/>
            </a:endParaRPr>
          </a:p>
        </p:txBody>
      </p:sp>
      <p:sp>
        <p:nvSpPr>
          <p:cNvPr id="6154" name="文本框 1"/>
          <p:cNvSpPr/>
          <p:nvPr/>
        </p:nvSpPr>
        <p:spPr>
          <a:xfrm>
            <a:off x="5095875" y="5057458"/>
            <a:ext cx="3689350" cy="573087"/>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交割注意事项</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6155" name="矩形 4"/>
          <p:cNvSpPr/>
          <p:nvPr/>
        </p:nvSpPr>
        <p:spPr>
          <a:xfrm>
            <a:off x="4335463" y="3989070"/>
            <a:ext cx="582612" cy="574675"/>
          </a:xfrm>
          <a:prstGeom prst="rect">
            <a:avLst/>
          </a:prstGeom>
          <a:solidFill>
            <a:schemeClr val="bg2">
              <a:lumMod val="75000"/>
            </a:schemeClr>
          </a:solidFill>
          <a:ln w="9525">
            <a:noFill/>
          </a:ln>
        </p:spPr>
        <p:txBody>
          <a:bodyPr wrap="square" anchor="ctr"/>
          <a:p>
            <a:pPr algn="ctr"/>
            <a:r>
              <a:rPr lang="zh-CN" altLang="en-US" b="1" i="1" dirty="0">
                <a:solidFill>
                  <a:srgbClr val="FFFFFF"/>
                </a:solidFill>
                <a:latin typeface="Arial" panose="020B0604020202020204" charset="-122"/>
                <a:ea typeface="微软雅黑" panose="020B0503020204020204" charset="-122"/>
                <a:sym typeface="Arial" panose="020B0604020202020204" charset="-122"/>
              </a:rPr>
              <a:t>2</a:t>
            </a:r>
            <a:endParaRPr lang="zh-CN" altLang="en-US" b="1" i="1" dirty="0">
              <a:solidFill>
                <a:srgbClr val="FFFFFF"/>
              </a:solidFill>
              <a:latin typeface="Arial" panose="020B0604020202020204" charset="-122"/>
              <a:ea typeface="微软雅黑" panose="020B0503020204020204" charset="-122"/>
              <a:sym typeface="Arial" panose="020B0604020202020204" charset="-122"/>
            </a:endParaRPr>
          </a:p>
        </p:txBody>
      </p:sp>
      <p:sp>
        <p:nvSpPr>
          <p:cNvPr id="6158" name="日期占位符 1"/>
          <p:cNvSpPr/>
          <p:nvPr>
            <p:ph type="dt" sz="half" idx="10"/>
          </p:nvPr>
        </p:nvSpPr>
        <p:spPr/>
        <p:txBody>
          <a:bodyPr anchor="ctr"/>
          <a:lst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stStyle>
          <a:p>
            <a:pPr lvl="0" indent="0"/>
            <a:fld id="{BB962C8B-B14F-4D97-AF65-F5344CB8AC3E}" type="datetime1">
              <a:rPr lang="zh-CN" altLang="en-US" sz="1200" dirty="0">
                <a:solidFill>
                  <a:srgbClr val="898989"/>
                </a:solidFill>
              </a:rPr>
            </a:fld>
            <a:endParaRPr lang="zh-CN" altLang="en-US" sz="1200" dirty="0">
              <a:solidFill>
                <a:srgbClr val="898989"/>
              </a:solidFill>
            </a:endParaRPr>
          </a:p>
        </p:txBody>
      </p:sp>
      <p:sp>
        <p:nvSpPr>
          <p:cNvPr id="6159" name="标题 1"/>
          <p:cNvSpPr/>
          <p:nvPr/>
        </p:nvSpPr>
        <p:spPr>
          <a:xfrm>
            <a:off x="1395413" y="604838"/>
            <a:ext cx="7672387" cy="504825"/>
          </a:xfrm>
          <a:prstGeom prst="rect">
            <a:avLst/>
          </a:prstGeom>
          <a:noFill/>
          <a:ln w="9525">
            <a:noFill/>
          </a:ln>
        </p:spPr>
        <p:txBody>
          <a:bodyPr lIns="35865" rIns="0" anchor="b"/>
          <a:p>
            <a:pPr marL="342900" indent="-342900"/>
            <a:r>
              <a:rPr lang="zh-CN" altLang="en-US" sz="2000" i="1" dirty="0">
                <a:solidFill>
                  <a:srgbClr val="000000"/>
                </a:solidFill>
                <a:latin typeface="微软雅黑" panose="020B0503020204020204" charset="-122"/>
                <a:ea typeface="微软雅黑" panose="020B0503020204020204" charset="-122"/>
                <a:sym typeface="微软雅黑" panose="020B0503020204020204" charset="-122"/>
              </a:rPr>
              <a:t>五矿无锡物流园</a:t>
            </a:r>
            <a:endParaRPr lang="zh-CN" altLang="en-US" sz="2000" i="1" dirty="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2" name="文本框 1"/>
          <p:cNvSpPr/>
          <p:nvPr/>
        </p:nvSpPr>
        <p:spPr>
          <a:xfrm>
            <a:off x="5095875" y="2920683"/>
            <a:ext cx="3689350" cy="573087"/>
          </a:xfrm>
          <a:prstGeom prst="rect">
            <a:avLst/>
          </a:prstGeom>
          <a:solidFill>
            <a:schemeClr val="bg2">
              <a:lumMod val="75000"/>
            </a:schemeClr>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不锈钢期货合约介绍</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3" name="矩形 4"/>
          <p:cNvSpPr/>
          <p:nvPr/>
        </p:nvSpPr>
        <p:spPr>
          <a:xfrm>
            <a:off x="4335463" y="5057775"/>
            <a:ext cx="582612" cy="574675"/>
          </a:xfrm>
          <a:prstGeom prst="rect">
            <a:avLst/>
          </a:prstGeom>
          <a:solidFill>
            <a:srgbClr val="C00000"/>
          </a:solidFill>
          <a:ln w="9525">
            <a:noFill/>
          </a:ln>
        </p:spPr>
        <p:txBody>
          <a:bodyPr wrap="square" anchor="ctr"/>
          <a:p>
            <a:pPr algn="ctr"/>
            <a:r>
              <a:rPr lang="en-US" altLang="zh-CN" b="1" i="1" dirty="0">
                <a:solidFill>
                  <a:srgbClr val="FFFFFF"/>
                </a:solidFill>
                <a:latin typeface="Arial" panose="020B0604020202020204" charset="-122"/>
                <a:ea typeface="微软雅黑" panose="020B0503020204020204" charset="-122"/>
                <a:sym typeface="Arial" panose="020B0604020202020204" charset="-122"/>
              </a:rPr>
              <a:t>3</a:t>
            </a:r>
            <a:endParaRPr lang="en-US" altLang="zh-CN" b="1" i="1" dirty="0">
              <a:solidFill>
                <a:srgbClr val="FFFFFF"/>
              </a:solidFill>
              <a:latin typeface="Arial" panose="020B0604020202020204" charset="-122"/>
              <a:ea typeface="微软雅黑" panose="020B0503020204020204" charset="-122"/>
              <a:sym typeface="Arial" panose="020B0604020202020204"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矩形 4"/>
          <p:cNvSpPr/>
          <p:nvPr/>
        </p:nvSpPr>
        <p:spPr>
          <a:xfrm>
            <a:off x="60325" y="6508750"/>
            <a:ext cx="5595938"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sp>
        <p:nvSpPr>
          <p:cNvPr id="22530" name="矩形 5"/>
          <p:cNvSpPr/>
          <p:nvPr/>
        </p:nvSpPr>
        <p:spPr>
          <a:xfrm rot="10800000">
            <a:off x="1408113" y="1060450"/>
            <a:ext cx="7659687" cy="76200"/>
          </a:xfrm>
          <a:prstGeom prst="rect">
            <a:avLst/>
          </a:prstGeom>
          <a:gradFill rotWithShape="1">
            <a:gsLst>
              <a:gs pos="0">
                <a:srgbClr val="FFDBDB"/>
              </a:gs>
              <a:gs pos="100000">
                <a:srgbClr val="C70118"/>
              </a:gs>
            </a:gsLst>
            <a:lin ang="0"/>
            <a:tileRect/>
          </a:gradFill>
          <a:ln w="9525">
            <a:noFill/>
          </a:ln>
        </p:spPr>
        <p:txBody>
          <a:bodyPr anchor="ctr"/>
          <a:p>
            <a:pPr algn="ctr"/>
            <a:endParaRPr lang="zh-CN" altLang="en-US" dirty="0">
              <a:latin typeface="Calibri" panose="020F0502020204030204" charset="-122"/>
              <a:ea typeface="宋体" panose="02010600030101010101" pitchFamily="2" charset="-122"/>
            </a:endParaRPr>
          </a:p>
        </p:txBody>
      </p:sp>
      <p:pic>
        <p:nvPicPr>
          <p:cNvPr id="22531" name="图片 6" descr="logo"/>
          <p:cNvPicPr>
            <a:picLocks noChangeAspect="1"/>
          </p:cNvPicPr>
          <p:nvPr/>
        </p:nvPicPr>
        <p:blipFill>
          <a:blip r:embed="rId1"/>
          <a:stretch>
            <a:fillRect/>
          </a:stretch>
        </p:blipFill>
        <p:spPr>
          <a:xfrm>
            <a:off x="168275" y="168275"/>
            <a:ext cx="1030288" cy="990600"/>
          </a:xfrm>
          <a:prstGeom prst="rect">
            <a:avLst/>
          </a:prstGeom>
          <a:noFill/>
          <a:ln w="9525">
            <a:noFill/>
          </a:ln>
        </p:spPr>
      </p:pic>
      <p:pic>
        <p:nvPicPr>
          <p:cNvPr id="22532" name="图片 9220" descr="11111111"/>
          <p:cNvPicPr>
            <a:picLocks noChangeAspect="1"/>
          </p:cNvPicPr>
          <p:nvPr/>
        </p:nvPicPr>
        <p:blipFill>
          <a:blip r:embed="rId2"/>
          <a:stretch>
            <a:fillRect/>
          </a:stretch>
        </p:blipFill>
        <p:spPr>
          <a:xfrm>
            <a:off x="6203950" y="6343650"/>
            <a:ext cx="2533650" cy="390525"/>
          </a:xfrm>
          <a:prstGeom prst="rect">
            <a:avLst/>
          </a:prstGeom>
          <a:noFill/>
          <a:ln w="9525">
            <a:noFill/>
          </a:ln>
        </p:spPr>
      </p:pic>
      <p:pic>
        <p:nvPicPr>
          <p:cNvPr id="22533" name="图片 12"/>
          <p:cNvPicPr>
            <a:picLocks noChangeAspect="1"/>
          </p:cNvPicPr>
          <p:nvPr/>
        </p:nvPicPr>
        <p:blipFill>
          <a:blip r:embed="rId3"/>
          <a:stretch>
            <a:fillRect/>
          </a:stretch>
        </p:blipFill>
        <p:spPr>
          <a:xfrm rot="-3210082" flipH="1">
            <a:off x="7107238" y="3281363"/>
            <a:ext cx="155575" cy="650875"/>
          </a:xfrm>
          <a:prstGeom prst="rect">
            <a:avLst/>
          </a:prstGeom>
          <a:noFill/>
          <a:ln w="9525">
            <a:noFill/>
          </a:ln>
        </p:spPr>
      </p:pic>
      <p:pic>
        <p:nvPicPr>
          <p:cNvPr id="22534" name="图片 13"/>
          <p:cNvPicPr>
            <a:picLocks noChangeAspect="1"/>
          </p:cNvPicPr>
          <p:nvPr/>
        </p:nvPicPr>
        <p:blipFill>
          <a:blip r:embed="rId3"/>
          <a:stretch>
            <a:fillRect/>
          </a:stretch>
        </p:blipFill>
        <p:spPr>
          <a:xfrm rot="-3074189" flipH="1">
            <a:off x="6605588" y="5149850"/>
            <a:ext cx="555625" cy="133350"/>
          </a:xfrm>
          <a:prstGeom prst="rect">
            <a:avLst/>
          </a:prstGeom>
          <a:noFill/>
          <a:ln w="9525">
            <a:noFill/>
          </a:ln>
        </p:spPr>
      </p:pic>
      <p:sp>
        <p:nvSpPr>
          <p:cNvPr id="22537" name="日期占位符 1"/>
          <p:cNvSpPr/>
          <p:nvPr>
            <p:ph type="dt" sz="half" idx="10"/>
          </p:nvPr>
        </p:nvSpPr>
        <p:spPr/>
        <p:txBody>
          <a:bodyPr anchor="ctr"/>
          <a:lst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Calibri" panose="020F0502020204030204" charset="-122"/>
                <a:ea typeface="宋体" panose="02010600030101010101" pitchFamily="2" charset="-122"/>
                <a:cs typeface="+mn-cs"/>
              </a:defRPr>
            </a:lvl5pPr>
          </a:lstStyle>
          <a:p>
            <a:pPr lvl="0" indent="0"/>
            <a:fld id="{BB962C8B-B14F-4D97-AF65-F5344CB8AC3E}" type="datetime1">
              <a:rPr lang="zh-CN" altLang="en-US" sz="1200" dirty="0">
                <a:solidFill>
                  <a:srgbClr val="898989"/>
                </a:solidFill>
              </a:rPr>
            </a:fld>
            <a:endParaRPr lang="zh-CN" altLang="en-US" sz="1200" dirty="0">
              <a:solidFill>
                <a:srgbClr val="898989"/>
              </a:solidFill>
            </a:endParaRPr>
          </a:p>
        </p:txBody>
      </p:sp>
      <p:sp>
        <p:nvSpPr>
          <p:cNvPr id="6154" name="文本框 1"/>
          <p:cNvSpPr/>
          <p:nvPr/>
        </p:nvSpPr>
        <p:spPr>
          <a:xfrm>
            <a:off x="1408430" y="376873"/>
            <a:ext cx="3689350" cy="573087"/>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交割注意事项</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2" name="文本框 1"/>
          <p:cNvSpPr/>
          <p:nvPr/>
        </p:nvSpPr>
        <p:spPr>
          <a:xfrm>
            <a:off x="1198880" y="1590040"/>
            <a:ext cx="1565275" cy="572770"/>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交割单位</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8" name="文本框 1"/>
          <p:cNvSpPr/>
          <p:nvPr/>
        </p:nvSpPr>
        <p:spPr>
          <a:xfrm>
            <a:off x="1120775" y="3863340"/>
            <a:ext cx="1565275" cy="572770"/>
          </a:xfrm>
          <a:prstGeom prst="rect">
            <a:avLst/>
          </a:prstGeom>
          <a:solidFill>
            <a:srgbClr val="C00000"/>
          </a:solidFill>
          <a:ln w="9525">
            <a:noFill/>
          </a:ln>
        </p:spPr>
        <p:txBody>
          <a:bodyPr wrap="square" anchor="ctr"/>
          <a:p>
            <a:r>
              <a:rPr lang="zh-CN" altLang="en-US" b="1" dirty="0">
                <a:solidFill>
                  <a:srgbClr val="FFFFFF"/>
                </a:solidFill>
                <a:latin typeface="Arial" panose="020B0604020202020204" charset="-122"/>
                <a:ea typeface="微软雅黑" panose="020B0503020204020204" charset="-122"/>
                <a:sym typeface="Arial" panose="020B0604020202020204" charset="-122"/>
              </a:rPr>
              <a:t>交割要求</a:t>
            </a:r>
            <a:endParaRPr lang="zh-CN" altLang="en-US" b="1" dirty="0">
              <a:solidFill>
                <a:srgbClr val="FFFFFF"/>
              </a:solidFill>
              <a:latin typeface="Arial" panose="020B0604020202020204" charset="-122"/>
              <a:ea typeface="微软雅黑" panose="020B0503020204020204" charset="-122"/>
              <a:sym typeface="Arial" panose="020B0604020202020204" charset="-122"/>
            </a:endParaRPr>
          </a:p>
        </p:txBody>
      </p:sp>
      <p:sp>
        <p:nvSpPr>
          <p:cNvPr id="6152" name="文本框 1"/>
          <p:cNvSpPr/>
          <p:nvPr/>
        </p:nvSpPr>
        <p:spPr>
          <a:xfrm>
            <a:off x="3067050" y="2507615"/>
            <a:ext cx="5270500" cy="843280"/>
          </a:xfrm>
          <a:prstGeom prst="rect">
            <a:avLst/>
          </a:prstGeom>
          <a:solidFill>
            <a:schemeClr val="bg2">
              <a:lumMod val="90000"/>
            </a:schemeClr>
          </a:solidFill>
          <a:ln w="9525">
            <a:noFill/>
          </a:ln>
        </p:spPr>
        <p:txBody>
          <a:bodyPr wrap="square" anchor="ctr"/>
          <a:p>
            <a:r>
              <a:rPr lang="zh-CN" altLang="en-US" sz="1400">
                <a:sym typeface="+mn-ea"/>
              </a:rPr>
              <a:t>不锈钢期货合约的交易单位为每手5吨，交割单位为每一标准仓单60吨，交割应当以每一仓单的整数倍交割。</a:t>
            </a:r>
            <a:endParaRPr lang="zh-CN" altLang="en-US" sz="1400" b="1" dirty="0">
              <a:solidFill>
                <a:srgbClr val="FFFFFF"/>
              </a:solidFill>
              <a:latin typeface="Arial" panose="020B0604020202020204" charset="-122"/>
              <a:ea typeface="微软雅黑" panose="020B0503020204020204" charset="-122"/>
              <a:sym typeface="+mn-ea"/>
            </a:endParaRPr>
          </a:p>
        </p:txBody>
      </p:sp>
      <p:sp>
        <p:nvSpPr>
          <p:cNvPr id="9" name="文本框 1"/>
          <p:cNvSpPr/>
          <p:nvPr/>
        </p:nvSpPr>
        <p:spPr>
          <a:xfrm>
            <a:off x="3067050" y="1590040"/>
            <a:ext cx="5270500" cy="843280"/>
          </a:xfrm>
          <a:prstGeom prst="rect">
            <a:avLst/>
          </a:prstGeom>
          <a:solidFill>
            <a:schemeClr val="bg2">
              <a:lumMod val="90000"/>
            </a:schemeClr>
          </a:solidFill>
          <a:ln w="9525">
            <a:noFill/>
          </a:ln>
        </p:spPr>
        <p:txBody>
          <a:bodyPr wrap="square" anchor="ctr"/>
          <a:p>
            <a:r>
              <a:rPr lang="zh-CN" altLang="en-US" sz="1400">
                <a:sym typeface="+mn-ea"/>
              </a:rPr>
              <a:t>1、用于实物交割的不锈钢，质量应当符合GB/T3280-2015《不锈钢冷轧钢板和钢带》要求的06Cr19Ni10，或者JIS G 4305：2012《冷轧不锈钢钢板及钢带》的SUS304，以及上海期货交易所规定的表面质量技术要求。</a:t>
            </a:r>
            <a:endParaRPr lang="zh-CN" altLang="en-US" sz="1400" b="1" dirty="0">
              <a:solidFill>
                <a:srgbClr val="FFFFFF"/>
              </a:solidFill>
              <a:latin typeface="Arial" panose="020B0604020202020204" charset="-122"/>
              <a:ea typeface="微软雅黑" panose="020B0503020204020204" charset="-122"/>
              <a:sym typeface="+mn-ea"/>
            </a:endParaRPr>
          </a:p>
        </p:txBody>
      </p:sp>
      <p:sp>
        <p:nvSpPr>
          <p:cNvPr id="10" name="文本框 1"/>
          <p:cNvSpPr/>
          <p:nvPr/>
        </p:nvSpPr>
        <p:spPr>
          <a:xfrm>
            <a:off x="3067050" y="4508500"/>
            <a:ext cx="5270500" cy="843280"/>
          </a:xfrm>
          <a:prstGeom prst="rect">
            <a:avLst/>
          </a:prstGeom>
          <a:solidFill>
            <a:schemeClr val="bg2">
              <a:lumMod val="90000"/>
            </a:schemeClr>
          </a:solidFill>
          <a:ln w="9525">
            <a:noFill/>
          </a:ln>
        </p:spPr>
        <p:txBody>
          <a:bodyPr wrap="square" anchor="ctr"/>
          <a:p>
            <a:r>
              <a:rPr lang="zh-CN" altLang="en-US" sz="1400">
                <a:sym typeface="+mn-ea"/>
              </a:rPr>
              <a:t>每一标准仓单的不锈钢，应当是交易所批准的注册品牌或者是交易所认可的生产企业生产的指定品牌，且应当附有相应的质量证明书</a:t>
            </a:r>
            <a:endParaRPr lang="zh-CN" altLang="en-US" sz="1400" b="1" dirty="0">
              <a:solidFill>
                <a:srgbClr val="FFFFFF"/>
              </a:solidFill>
              <a:latin typeface="Arial" panose="020B0604020202020204" charset="-122"/>
              <a:ea typeface="微软雅黑" panose="020B0503020204020204" charset="-122"/>
              <a:sym typeface="+mn-ea"/>
            </a:endParaRPr>
          </a:p>
        </p:txBody>
      </p:sp>
      <p:sp>
        <p:nvSpPr>
          <p:cNvPr id="13" name="文本框 1"/>
          <p:cNvSpPr/>
          <p:nvPr/>
        </p:nvSpPr>
        <p:spPr>
          <a:xfrm>
            <a:off x="3067050" y="5513070"/>
            <a:ext cx="5270500" cy="843280"/>
          </a:xfrm>
          <a:prstGeom prst="rect">
            <a:avLst/>
          </a:prstGeom>
          <a:solidFill>
            <a:schemeClr val="bg2">
              <a:lumMod val="90000"/>
            </a:schemeClr>
          </a:solidFill>
          <a:ln w="9525">
            <a:noFill/>
          </a:ln>
        </p:spPr>
        <p:txBody>
          <a:bodyPr wrap="square" anchor="ctr"/>
          <a:p>
            <a:r>
              <a:rPr lang="zh-CN" altLang="en-US" sz="1400">
                <a:sym typeface="+mn-ea"/>
              </a:rPr>
              <a:t>每一标准仓单不锈钢，应当是同一生产企业生产、同一（注册）商标、同一牌号、同一宽度、同一厚度和同一边部状态的商品组成。</a:t>
            </a:r>
            <a:endParaRPr lang="zh-CN" altLang="en-US" sz="1400" b="1" dirty="0">
              <a:solidFill>
                <a:srgbClr val="FFFFFF"/>
              </a:solidFill>
              <a:latin typeface="Arial" panose="020B0604020202020204" charset="-122"/>
              <a:ea typeface="微软雅黑" panose="020B0503020204020204" charset="-122"/>
              <a:sym typeface="+mn-ea"/>
            </a:endParaRPr>
          </a:p>
        </p:txBody>
      </p:sp>
      <p:sp>
        <p:nvSpPr>
          <p:cNvPr id="14" name="文本框 1"/>
          <p:cNvSpPr/>
          <p:nvPr/>
        </p:nvSpPr>
        <p:spPr>
          <a:xfrm>
            <a:off x="3067050" y="3452495"/>
            <a:ext cx="5270500" cy="843280"/>
          </a:xfrm>
          <a:prstGeom prst="rect">
            <a:avLst/>
          </a:prstGeom>
          <a:solidFill>
            <a:schemeClr val="bg2">
              <a:lumMod val="90000"/>
            </a:schemeClr>
          </a:solidFill>
          <a:ln w="9525">
            <a:noFill/>
          </a:ln>
        </p:spPr>
        <p:txBody>
          <a:bodyPr wrap="square" anchor="ctr"/>
          <a:p>
            <a:r>
              <a:rPr lang="zh-CN" altLang="en-US" sz="1400">
                <a:sym typeface="+mn-ea"/>
              </a:rPr>
              <a:t>不锈钢交割以净重进行计量。每一仓单的实物溢短不超过±5%，磅差不超过±0.3%。</a:t>
            </a:r>
            <a:endParaRPr lang="zh-CN" altLang="en-US" sz="1400" b="1" dirty="0">
              <a:solidFill>
                <a:srgbClr val="FFFFFF"/>
              </a:solidFill>
              <a:latin typeface="Arial" panose="020B0604020202020204" charset="-122"/>
              <a:ea typeface="微软雅黑" panose="020B0503020204020204" charset="-122"/>
              <a:sym typeface="+mn-ea"/>
            </a:endParaRPr>
          </a:p>
        </p:txBody>
      </p:sp>
      <p:sp>
        <p:nvSpPr>
          <p:cNvPr id="17" name="矩形 16"/>
          <p:cNvSpPr/>
          <p:nvPr/>
        </p:nvSpPr>
        <p:spPr>
          <a:xfrm>
            <a:off x="1104900" y="2447925"/>
            <a:ext cx="7515225" cy="4000500"/>
          </a:xfrm>
          <a:prstGeom prst="rect">
            <a:avLst/>
          </a:prstGeom>
          <a:noFill/>
          <a:ln w="28575" cmpd="dbl">
            <a:solidFill>
              <a:srgbClr val="C2162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文本框 1"/>
          <p:cNvSpPr/>
          <p:nvPr/>
        </p:nvSpPr>
        <p:spPr>
          <a:xfrm>
            <a:off x="3067050" y="2494915"/>
            <a:ext cx="5270500" cy="843280"/>
          </a:xfrm>
          <a:prstGeom prst="rect">
            <a:avLst/>
          </a:prstGeom>
          <a:solidFill>
            <a:schemeClr val="tx2">
              <a:lumMod val="20000"/>
              <a:lumOff val="80000"/>
            </a:schemeClr>
          </a:solidFill>
          <a:ln w="9525">
            <a:noFill/>
          </a:ln>
        </p:spPr>
        <p:txBody>
          <a:bodyPr wrap="square" anchor="ctr"/>
          <a:p>
            <a:r>
              <a:rPr lang="zh-CN" altLang="en-US" sz="1400">
                <a:sym typeface="+mn-ea"/>
              </a:rPr>
              <a:t>不锈钢期货合约的交易单位为每手5吨，交割单位为每一标准仓单60吨，交割应当以每一仓单的整数倍交割。</a:t>
            </a:r>
            <a:endParaRPr lang="zh-CN" altLang="en-US" sz="1400" b="1" dirty="0">
              <a:solidFill>
                <a:srgbClr val="FFFFFF"/>
              </a:solidFill>
              <a:latin typeface="Arial" panose="020B0604020202020204" charset="-122"/>
              <a:ea typeface="微软雅黑" panose="020B0503020204020204" charset="-122"/>
              <a:sym typeface="+mn-ea"/>
            </a:endParaRPr>
          </a:p>
        </p:txBody>
      </p:sp>
      <p:sp>
        <p:nvSpPr>
          <p:cNvPr id="19" name="文本框 1"/>
          <p:cNvSpPr/>
          <p:nvPr/>
        </p:nvSpPr>
        <p:spPr>
          <a:xfrm>
            <a:off x="3067050" y="1577340"/>
            <a:ext cx="5270500" cy="843280"/>
          </a:xfrm>
          <a:prstGeom prst="rect">
            <a:avLst/>
          </a:prstGeom>
          <a:solidFill>
            <a:schemeClr val="tx2">
              <a:lumMod val="20000"/>
              <a:lumOff val="80000"/>
            </a:schemeClr>
          </a:solidFill>
          <a:ln w="9525">
            <a:noFill/>
          </a:ln>
        </p:spPr>
        <p:txBody>
          <a:bodyPr wrap="square" anchor="ctr"/>
          <a:p>
            <a:r>
              <a:rPr lang="zh-CN" altLang="en-US" sz="1400">
                <a:sym typeface="+mn-ea"/>
              </a:rPr>
              <a:t>1、用于实物交割的不锈钢，质量应当符合GB/T3280-2015《不锈钢冷轧钢板和钢带》要求的06Cr19Ni10，或者JIS G 4305：2012《冷轧不锈钢钢板及钢带》的SUS304，以及上海期货交易所规定的表面质量技术要求。</a:t>
            </a:r>
            <a:endParaRPr lang="zh-CN" altLang="en-US" sz="1400" b="1" dirty="0">
              <a:solidFill>
                <a:srgbClr val="FFFFFF"/>
              </a:solidFill>
              <a:latin typeface="Arial" panose="020B0604020202020204" charset="-122"/>
              <a:ea typeface="微软雅黑" panose="020B0503020204020204" charset="-122"/>
              <a:sym typeface="+mn-ea"/>
            </a:endParaRPr>
          </a:p>
        </p:txBody>
      </p:sp>
      <p:sp>
        <p:nvSpPr>
          <p:cNvPr id="20" name="文本框 1"/>
          <p:cNvSpPr/>
          <p:nvPr/>
        </p:nvSpPr>
        <p:spPr>
          <a:xfrm>
            <a:off x="3067050" y="4495800"/>
            <a:ext cx="5270500" cy="843280"/>
          </a:xfrm>
          <a:prstGeom prst="rect">
            <a:avLst/>
          </a:prstGeom>
          <a:solidFill>
            <a:schemeClr val="tx2">
              <a:lumMod val="20000"/>
              <a:lumOff val="80000"/>
            </a:schemeClr>
          </a:solidFill>
          <a:ln w="9525">
            <a:noFill/>
          </a:ln>
        </p:spPr>
        <p:txBody>
          <a:bodyPr wrap="square" anchor="ctr"/>
          <a:p>
            <a:r>
              <a:rPr lang="zh-CN" altLang="en-US" sz="1400">
                <a:sym typeface="+mn-ea"/>
              </a:rPr>
              <a:t>每一标准仓单的不锈钢，应当是交易所批准的注册品牌或者是交易所认可的生产企业生产的指定品牌，且应当附有相应的质量证明书</a:t>
            </a:r>
            <a:endParaRPr lang="zh-CN" altLang="en-US" sz="1400" b="1" dirty="0">
              <a:solidFill>
                <a:srgbClr val="FFFFFF"/>
              </a:solidFill>
              <a:latin typeface="Arial" panose="020B0604020202020204" charset="-122"/>
              <a:ea typeface="微软雅黑" panose="020B0503020204020204" charset="-122"/>
              <a:sym typeface="+mn-ea"/>
            </a:endParaRPr>
          </a:p>
        </p:txBody>
      </p:sp>
      <p:sp>
        <p:nvSpPr>
          <p:cNvPr id="21" name="文本框 1"/>
          <p:cNvSpPr/>
          <p:nvPr/>
        </p:nvSpPr>
        <p:spPr>
          <a:xfrm>
            <a:off x="3067050" y="5500370"/>
            <a:ext cx="5270500" cy="843280"/>
          </a:xfrm>
          <a:prstGeom prst="rect">
            <a:avLst/>
          </a:prstGeom>
          <a:solidFill>
            <a:schemeClr val="tx2">
              <a:lumMod val="20000"/>
              <a:lumOff val="80000"/>
            </a:schemeClr>
          </a:solidFill>
          <a:ln w="9525">
            <a:noFill/>
          </a:ln>
        </p:spPr>
        <p:txBody>
          <a:bodyPr wrap="square" anchor="ctr"/>
          <a:p>
            <a:r>
              <a:rPr lang="zh-CN" altLang="en-US" sz="1400">
                <a:sym typeface="+mn-ea"/>
              </a:rPr>
              <a:t>每一标准仓单不锈钢，应当是同一生产企业生产、同一（注册）商标、同一牌号、同一宽度、同一厚度和同一边部状态的商品组成。</a:t>
            </a:r>
            <a:endParaRPr lang="zh-CN" altLang="en-US" sz="1400" b="1" dirty="0">
              <a:solidFill>
                <a:srgbClr val="FFFFFF"/>
              </a:solidFill>
              <a:latin typeface="Arial" panose="020B0604020202020204" charset="-122"/>
              <a:ea typeface="微软雅黑" panose="020B0503020204020204" charset="-122"/>
              <a:sym typeface="+mn-ea"/>
            </a:endParaRPr>
          </a:p>
        </p:txBody>
      </p:sp>
      <p:sp>
        <p:nvSpPr>
          <p:cNvPr id="22" name="文本框 1"/>
          <p:cNvSpPr/>
          <p:nvPr/>
        </p:nvSpPr>
        <p:spPr>
          <a:xfrm>
            <a:off x="3067050" y="3439795"/>
            <a:ext cx="5270500" cy="843280"/>
          </a:xfrm>
          <a:prstGeom prst="rect">
            <a:avLst/>
          </a:prstGeom>
          <a:solidFill>
            <a:schemeClr val="tx2">
              <a:lumMod val="20000"/>
              <a:lumOff val="80000"/>
            </a:schemeClr>
          </a:solidFill>
          <a:ln w="9525">
            <a:noFill/>
          </a:ln>
        </p:spPr>
        <p:txBody>
          <a:bodyPr wrap="square" anchor="ctr"/>
          <a:p>
            <a:r>
              <a:rPr lang="zh-CN" altLang="en-US" sz="1400">
                <a:sym typeface="+mn-ea"/>
              </a:rPr>
              <a:t>不锈钢交割以净重进行计量。每一仓单的实物溢短不超过±5%，磅差不超过±0.3%。</a:t>
            </a:r>
            <a:endParaRPr lang="zh-CN" altLang="en-US" sz="1400" b="1" dirty="0">
              <a:solidFill>
                <a:srgbClr val="FFFFFF"/>
              </a:solidFill>
              <a:latin typeface="Arial" panose="020B0604020202020204" charset="-122"/>
              <a:ea typeface="微软雅黑" panose="020B0503020204020204" charset="-122"/>
              <a:sym typeface="+mn-ea"/>
            </a:endParaRPr>
          </a:p>
        </p:txBody>
      </p:sp>
    </p:spTree>
  </p:cSld>
  <p:clrMapOvr>
    <a:masterClrMapping/>
  </p:clrMapOvr>
  <p:transition/>
</p:sld>
</file>

<file path=ppt/tags/tag1.xml><?xml version="1.0" encoding="utf-8"?>
<p:tagLst xmlns:p="http://schemas.openxmlformats.org/presentationml/2006/main">
  <p:tag name="KSO_WM_UNIT_TABLE_BEAUTIFY" val="smartTable{698cdb99-0e47-407e-8294-eb883bd768f0}"/>
</p:tagLst>
</file>

<file path=ppt/tags/tag2.xml><?xml version="1.0" encoding="utf-8"?>
<p:tagLst xmlns:p="http://schemas.openxmlformats.org/presentationml/2006/main">
  <p:tag name="KSO_WM_UNIT_TABLE_BEAUTIFY" val="smartTable{9a2ac0f1-c254-49d7-a3fb-6582b74e6df4}"/>
</p:tagLst>
</file>

<file path=ppt/tags/tag3.xml><?xml version="1.0" encoding="utf-8"?>
<p:tagLst xmlns:p="http://schemas.openxmlformats.org/presentationml/2006/main">
  <p:tag name="KSO_WM_UNIT_TABLE_BEAUTIFY" val="smartTable{2e6492a6-d711-4c34-b7c7-4f8863d56e67}"/>
</p:tagLst>
</file>

<file path=ppt/tags/tag4.xml><?xml version="1.0" encoding="utf-8"?>
<p:tagLst xmlns:p="http://schemas.openxmlformats.org/presentationml/2006/main">
  <p:tag name="KSO_WM_UNIT_TABLE_BEAUTIFY" val="smartTable{e916d891-d568-4793-aac8-36349f794ab0}"/>
</p:tagLst>
</file>

<file path=ppt/tags/tag5.xml><?xml version="1.0" encoding="utf-8"?>
<p:tagLst xmlns:p="http://schemas.openxmlformats.org/presentationml/2006/main">
  <p:tag name="KSO_WM_UNIT_TABLE_BEAUTIFY" val="smartTable{4bfe7043-3dca-43f4-8fba-d598ae0bdbcc}"/>
</p:tagLst>
</file>

<file path=ppt/tags/tag6.xml><?xml version="1.0" encoding="utf-8"?>
<p:tagLst xmlns:p="http://schemas.openxmlformats.org/presentationml/2006/main">
  <p:tag name="KSO_WM_UNIT_TABLE_BEAUTIFY" val="smartTable{7efdceb7-96d0-4c00-9a84-7160258fae5a}"/>
</p:tagLst>
</file>

<file path=ppt/tags/tag7.xml><?xml version="1.0" encoding="utf-8"?>
<p:tagLst xmlns:p="http://schemas.openxmlformats.org/presentationml/2006/main">
  <p:tag name="KSO_WM_UNIT_TABLE_BEAUTIFY" val="smartTable{5d6b7aee-f0d9-49ba-9a55-5dcd5f074c32}"/>
</p:tagLst>
</file>

<file path=ppt/theme/theme1.xml><?xml version="1.0" encoding="utf-8"?>
<a:theme xmlns:a="http://schemas.openxmlformats.org/drawingml/2006/main" name="6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1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2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3_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3807</Words>
  <Application>WPS 演示</Application>
  <PresentationFormat>宽屏</PresentationFormat>
  <Paragraphs>725</Paragraphs>
  <Slides>12</Slides>
  <Notes>0</Notes>
  <HiddenSlides>0</HiddenSlides>
  <MMClips>0</MMClips>
  <ScaleCrop>false</ScaleCrop>
  <HeadingPairs>
    <vt:vector size="6" baseType="variant">
      <vt:variant>
        <vt:lpstr>已用的字体</vt:lpstr>
      </vt:variant>
      <vt:variant>
        <vt:i4>9</vt:i4>
      </vt:variant>
      <vt:variant>
        <vt:lpstr>主题</vt:lpstr>
      </vt:variant>
      <vt:variant>
        <vt:i4>4</vt:i4>
      </vt:variant>
      <vt:variant>
        <vt:lpstr>幻灯片标题</vt:lpstr>
      </vt:variant>
      <vt:variant>
        <vt:i4>12</vt:i4>
      </vt:variant>
    </vt:vector>
  </HeadingPairs>
  <TitlesOfParts>
    <vt:vector size="25" baseType="lpstr">
      <vt:lpstr>Arial</vt:lpstr>
      <vt:lpstr>宋体</vt:lpstr>
      <vt:lpstr>Wingdings</vt:lpstr>
      <vt:lpstr>Arial</vt:lpstr>
      <vt:lpstr>Calibri</vt:lpstr>
      <vt:lpstr>微软雅黑</vt:lpstr>
      <vt:lpstr>华文仿宋</vt:lpstr>
      <vt:lpstr>Arial Unicode MS</vt:lpstr>
      <vt:lpstr>仿宋</vt:lpstr>
      <vt:lpstr>6_Office 主题</vt:lpstr>
      <vt:lpstr>11_Office 主题</vt:lpstr>
      <vt:lpstr>12_Office 主题</vt:lpstr>
      <vt:lpstr>13_Office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Coco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李宏辉</dc:creator>
  <cp:lastModifiedBy>徐若渊</cp:lastModifiedBy>
  <cp:revision>214</cp:revision>
  <dcterms:created xsi:type="dcterms:W3CDTF">2017-11-01T01:35:00Z</dcterms:created>
  <dcterms:modified xsi:type="dcterms:W3CDTF">2020-05-21T06:28:16Z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y fmtid="{D5CDD505-2E9C-101B-9397-08002B2CF9AE}" pid="3" name="KSORubyTemplateID">
    <vt:lpwstr>2</vt:lpwstr>
  </property>
</Properties>
</file>