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7" r:id="rId1"/>
  </p:sldMasterIdLst>
  <p:notesMasterIdLst>
    <p:notesMasterId r:id="rId23"/>
  </p:notesMasterIdLst>
  <p:sldIdLst>
    <p:sldId id="398" r:id="rId2"/>
    <p:sldId id="399" r:id="rId3"/>
    <p:sldId id="400" r:id="rId4"/>
    <p:sldId id="455" r:id="rId5"/>
    <p:sldId id="451" r:id="rId6"/>
    <p:sldId id="484" r:id="rId7"/>
    <p:sldId id="461" r:id="rId8"/>
    <p:sldId id="456" r:id="rId9"/>
    <p:sldId id="457" r:id="rId10"/>
    <p:sldId id="423" r:id="rId11"/>
    <p:sldId id="485" r:id="rId12"/>
    <p:sldId id="473" r:id="rId13"/>
    <p:sldId id="474" r:id="rId14"/>
    <p:sldId id="476" r:id="rId15"/>
    <p:sldId id="477" r:id="rId16"/>
    <p:sldId id="478" r:id="rId17"/>
    <p:sldId id="479" r:id="rId18"/>
    <p:sldId id="486" r:id="rId19"/>
    <p:sldId id="483" r:id="rId20"/>
    <p:sldId id="481" r:id="rId21"/>
    <p:sldId id="422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11" autoAdjust="0"/>
    <p:restoredTop sz="95423" autoAdjust="0"/>
  </p:normalViewPr>
  <p:slideViewPr>
    <p:cSldViewPr snapToGrid="0">
      <p:cViewPr varScale="1">
        <p:scale>
          <a:sx n="106" d="100"/>
          <a:sy n="106" d="100"/>
        </p:scale>
        <p:origin x="228" y="96"/>
      </p:cViewPr>
      <p:guideLst>
        <p:guide orient="horz" pos="215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zhangshui\Desktop\&#26032;&#24314;&#25991;&#20214;&#22841;\SF-S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077019614193464E-2"/>
          <c:y val="0.15427255039198695"/>
          <c:w val="0.81066426465329366"/>
          <c:h val="0.6442202458025551"/>
        </c:manualLayout>
      </c:layout>
      <c:areaChart>
        <c:grouping val="standard"/>
        <c:varyColors val="0"/>
        <c:ser>
          <c:idx val="3"/>
          <c:order val="3"/>
          <c:tx>
            <c:strRef>
              <c:f>Sheet4!$E$1</c:f>
              <c:strCache>
                <c:ptCount val="1"/>
                <c:pt idx="0">
                  <c:v>硅铁期货:指数:成交量:前月</c:v>
                </c:pt>
              </c:strCache>
            </c:strRef>
          </c:tx>
          <c:spPr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/>
          </c:spPr>
          <c:cat>
            <c:strRef>
              <c:f>Sheet4!$A$2:$A$35</c:f>
              <c:strCache>
                <c:ptCount val="34"/>
                <c:pt idx="0">
                  <c:v>2017-01</c:v>
                </c:pt>
                <c:pt idx="1">
                  <c:v>2017-02</c:v>
                </c:pt>
                <c:pt idx="2">
                  <c:v>2017-03</c:v>
                </c:pt>
                <c:pt idx="3">
                  <c:v>2017-04</c:v>
                </c:pt>
                <c:pt idx="4">
                  <c:v>2017-05</c:v>
                </c:pt>
                <c:pt idx="5">
                  <c:v>2017-06</c:v>
                </c:pt>
                <c:pt idx="6">
                  <c:v>2017-07</c:v>
                </c:pt>
                <c:pt idx="7">
                  <c:v>2017-08</c:v>
                </c:pt>
                <c:pt idx="8">
                  <c:v>2017-09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2018-01</c:v>
                </c:pt>
                <c:pt idx="13">
                  <c:v>2018-02</c:v>
                </c:pt>
                <c:pt idx="14">
                  <c:v>2018-03</c:v>
                </c:pt>
                <c:pt idx="15">
                  <c:v>2018-04</c:v>
                </c:pt>
                <c:pt idx="16">
                  <c:v>2018-05</c:v>
                </c:pt>
                <c:pt idx="17">
                  <c:v>2018-06</c:v>
                </c:pt>
                <c:pt idx="18">
                  <c:v>2018-07</c:v>
                </c:pt>
                <c:pt idx="19">
                  <c:v>2018-08</c:v>
                </c:pt>
                <c:pt idx="20">
                  <c:v>2018-09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2019-01</c:v>
                </c:pt>
                <c:pt idx="25">
                  <c:v>2019-02</c:v>
                </c:pt>
                <c:pt idx="26">
                  <c:v>2019-03</c:v>
                </c:pt>
                <c:pt idx="27">
                  <c:v>2019-04</c:v>
                </c:pt>
                <c:pt idx="28">
                  <c:v>2019-05</c:v>
                </c:pt>
                <c:pt idx="29">
                  <c:v>2019-06</c:v>
                </c:pt>
                <c:pt idx="30">
                  <c:v>2019-07</c:v>
                </c:pt>
                <c:pt idx="31">
                  <c:v>2019-08</c:v>
                </c:pt>
                <c:pt idx="32">
                  <c:v>2019-09</c:v>
                </c:pt>
                <c:pt idx="33">
                  <c:v>2019-10</c:v>
                </c:pt>
              </c:strCache>
            </c:strRef>
          </c:cat>
          <c:val>
            <c:numRef>
              <c:f>Sheet4!$E$2:$E$35</c:f>
              <c:numCache>
                <c:formatCode>General</c:formatCode>
                <c:ptCount val="34"/>
                <c:pt idx="0">
                  <c:v>67200</c:v>
                </c:pt>
                <c:pt idx="1">
                  <c:v>47200</c:v>
                </c:pt>
                <c:pt idx="2">
                  <c:v>65800</c:v>
                </c:pt>
                <c:pt idx="3">
                  <c:v>1163200</c:v>
                </c:pt>
                <c:pt idx="4">
                  <c:v>403500</c:v>
                </c:pt>
                <c:pt idx="5">
                  <c:v>471100</c:v>
                </c:pt>
                <c:pt idx="6">
                  <c:v>433800</c:v>
                </c:pt>
                <c:pt idx="7">
                  <c:v>465100</c:v>
                </c:pt>
                <c:pt idx="8">
                  <c:v>5196800</c:v>
                </c:pt>
                <c:pt idx="9">
                  <c:v>6040800</c:v>
                </c:pt>
                <c:pt idx="10">
                  <c:v>4123900</c:v>
                </c:pt>
                <c:pt idx="11">
                  <c:v>4398900</c:v>
                </c:pt>
                <c:pt idx="12">
                  <c:v>9714800</c:v>
                </c:pt>
                <c:pt idx="13">
                  <c:v>6097800</c:v>
                </c:pt>
                <c:pt idx="14">
                  <c:v>2251600</c:v>
                </c:pt>
                <c:pt idx="15">
                  <c:v>3736100</c:v>
                </c:pt>
                <c:pt idx="16">
                  <c:v>4611000</c:v>
                </c:pt>
                <c:pt idx="17">
                  <c:v>4813900</c:v>
                </c:pt>
                <c:pt idx="18">
                  <c:v>4231000</c:v>
                </c:pt>
                <c:pt idx="19">
                  <c:v>3492300</c:v>
                </c:pt>
                <c:pt idx="20">
                  <c:v>5277800</c:v>
                </c:pt>
                <c:pt idx="21">
                  <c:v>2296200</c:v>
                </c:pt>
                <c:pt idx="22">
                  <c:v>2023300</c:v>
                </c:pt>
                <c:pt idx="23">
                  <c:v>2794800</c:v>
                </c:pt>
                <c:pt idx="24">
                  <c:v>1487700</c:v>
                </c:pt>
                <c:pt idx="25">
                  <c:v>1482600</c:v>
                </c:pt>
                <c:pt idx="26">
                  <c:v>935700</c:v>
                </c:pt>
                <c:pt idx="27">
                  <c:v>1695400</c:v>
                </c:pt>
                <c:pt idx="28">
                  <c:v>1625300</c:v>
                </c:pt>
                <c:pt idx="29">
                  <c:v>1387200</c:v>
                </c:pt>
                <c:pt idx="30">
                  <c:v>1642200</c:v>
                </c:pt>
                <c:pt idx="31">
                  <c:v>2660600</c:v>
                </c:pt>
                <c:pt idx="32">
                  <c:v>1693400</c:v>
                </c:pt>
                <c:pt idx="33">
                  <c:v>1483900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3-41F3-BE27-21ECE568E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6438816"/>
        <c:axId val="1246433376"/>
      </c:areaChar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硅铁期货:指数:收盘价:前月平均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Sheet4!$A$2:$A$35</c:f>
              <c:strCache>
                <c:ptCount val="34"/>
                <c:pt idx="0">
                  <c:v>2017-01</c:v>
                </c:pt>
                <c:pt idx="1">
                  <c:v>2017-02</c:v>
                </c:pt>
                <c:pt idx="2">
                  <c:v>2017-03</c:v>
                </c:pt>
                <c:pt idx="3">
                  <c:v>2017-04</c:v>
                </c:pt>
                <c:pt idx="4">
                  <c:v>2017-05</c:v>
                </c:pt>
                <c:pt idx="5">
                  <c:v>2017-06</c:v>
                </c:pt>
                <c:pt idx="6">
                  <c:v>2017-07</c:v>
                </c:pt>
                <c:pt idx="7">
                  <c:v>2017-08</c:v>
                </c:pt>
                <c:pt idx="8">
                  <c:v>2017-09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2018-01</c:v>
                </c:pt>
                <c:pt idx="13">
                  <c:v>2018-02</c:v>
                </c:pt>
                <c:pt idx="14">
                  <c:v>2018-03</c:v>
                </c:pt>
                <c:pt idx="15">
                  <c:v>2018-04</c:v>
                </c:pt>
                <c:pt idx="16">
                  <c:v>2018-05</c:v>
                </c:pt>
                <c:pt idx="17">
                  <c:v>2018-06</c:v>
                </c:pt>
                <c:pt idx="18">
                  <c:v>2018-07</c:v>
                </c:pt>
                <c:pt idx="19">
                  <c:v>2018-08</c:v>
                </c:pt>
                <c:pt idx="20">
                  <c:v>2018-09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2019-01</c:v>
                </c:pt>
                <c:pt idx="25">
                  <c:v>2019-02</c:v>
                </c:pt>
                <c:pt idx="26">
                  <c:v>2019-03</c:v>
                </c:pt>
                <c:pt idx="27">
                  <c:v>2019-04</c:v>
                </c:pt>
                <c:pt idx="28">
                  <c:v>2019-05</c:v>
                </c:pt>
                <c:pt idx="29">
                  <c:v>2019-06</c:v>
                </c:pt>
                <c:pt idx="30">
                  <c:v>2019-07</c:v>
                </c:pt>
                <c:pt idx="31">
                  <c:v>2019-08</c:v>
                </c:pt>
                <c:pt idx="32">
                  <c:v>2019-09</c:v>
                </c:pt>
                <c:pt idx="33">
                  <c:v>2019-10</c:v>
                </c:pt>
              </c:strCache>
            </c:strRef>
          </c:cat>
          <c:val>
            <c:numRef>
              <c:f>Sheet4!$B$2:$B$35</c:f>
              <c:numCache>
                <c:formatCode>General</c:formatCode>
                <c:ptCount val="34"/>
                <c:pt idx="0">
                  <c:v>5350.8277272727273</c:v>
                </c:pt>
                <c:pt idx="1">
                  <c:v>4997.4544444444437</c:v>
                </c:pt>
                <c:pt idx="2">
                  <c:v>5080.2355555555559</c:v>
                </c:pt>
                <c:pt idx="3">
                  <c:v>5591.2839130434777</c:v>
                </c:pt>
                <c:pt idx="4">
                  <c:v>5230.7416666666677</c:v>
                </c:pt>
                <c:pt idx="5">
                  <c:v>5273.9065000000001</c:v>
                </c:pt>
                <c:pt idx="6">
                  <c:v>5427.9918181818184</c:v>
                </c:pt>
                <c:pt idx="7">
                  <c:v>5767.0680952380962</c:v>
                </c:pt>
                <c:pt idx="8">
                  <c:v>6931.7895652173911</c:v>
                </c:pt>
                <c:pt idx="9">
                  <c:v>6296.8076190476204</c:v>
                </c:pt>
                <c:pt idx="10">
                  <c:v>6229.4817647058808</c:v>
                </c:pt>
                <c:pt idx="11">
                  <c:v>6738.7118181818169</c:v>
                </c:pt>
                <c:pt idx="12">
                  <c:v>7568.2704761904761</c:v>
                </c:pt>
                <c:pt idx="13">
                  <c:v>6611.3854545454533</c:v>
                </c:pt>
                <c:pt idx="14">
                  <c:v>6704.6840000000002</c:v>
                </c:pt>
                <c:pt idx="15">
                  <c:v>6187.0845454545433</c:v>
                </c:pt>
                <c:pt idx="16">
                  <c:v>6121.2038888888901</c:v>
                </c:pt>
                <c:pt idx="17">
                  <c:v>6594.2772727272732</c:v>
                </c:pt>
                <c:pt idx="18">
                  <c:v>6616.6544999999996</c:v>
                </c:pt>
                <c:pt idx="19">
                  <c:v>6731.8495454545473</c:v>
                </c:pt>
                <c:pt idx="20">
                  <c:v>6897.7099999999991</c:v>
                </c:pt>
                <c:pt idx="21">
                  <c:v>6634.7742105263151</c:v>
                </c:pt>
                <c:pt idx="22">
                  <c:v>6779.9622222222206</c:v>
                </c:pt>
                <c:pt idx="23">
                  <c:v>6433.7077272727265</c:v>
                </c:pt>
                <c:pt idx="24">
                  <c:v>6076.3329999999996</c:v>
                </c:pt>
                <c:pt idx="25">
                  <c:v>5904.7790909090918</c:v>
                </c:pt>
                <c:pt idx="26">
                  <c:v>6015.0700000000015</c:v>
                </c:pt>
                <c:pt idx="27">
                  <c:v>6061.5657142857153</c:v>
                </c:pt>
                <c:pt idx="28">
                  <c:v>5872.5280952380954</c:v>
                </c:pt>
                <c:pt idx="29">
                  <c:v>5896.2665000000006</c:v>
                </c:pt>
                <c:pt idx="30">
                  <c:v>6015.1326315789474</c:v>
                </c:pt>
                <c:pt idx="31">
                  <c:v>6155.0260869565218</c:v>
                </c:pt>
                <c:pt idx="32">
                  <c:v>5867.4686363636365</c:v>
                </c:pt>
                <c:pt idx="33">
                  <c:v>5897.1714999999986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53-41F3-BE27-21ECE568E105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河北某钢厂招标价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Sheet4!$A$2:$A$35</c:f>
              <c:strCache>
                <c:ptCount val="34"/>
                <c:pt idx="0">
                  <c:v>2017-01</c:v>
                </c:pt>
                <c:pt idx="1">
                  <c:v>2017-02</c:v>
                </c:pt>
                <c:pt idx="2">
                  <c:v>2017-03</c:v>
                </c:pt>
                <c:pt idx="3">
                  <c:v>2017-04</c:v>
                </c:pt>
                <c:pt idx="4">
                  <c:v>2017-05</c:v>
                </c:pt>
                <c:pt idx="5">
                  <c:v>2017-06</c:v>
                </c:pt>
                <c:pt idx="6">
                  <c:v>2017-07</c:v>
                </c:pt>
                <c:pt idx="7">
                  <c:v>2017-08</c:v>
                </c:pt>
                <c:pt idx="8">
                  <c:v>2017-09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2018-01</c:v>
                </c:pt>
                <c:pt idx="13">
                  <c:v>2018-02</c:v>
                </c:pt>
                <c:pt idx="14">
                  <c:v>2018-03</c:v>
                </c:pt>
                <c:pt idx="15">
                  <c:v>2018-04</c:v>
                </c:pt>
                <c:pt idx="16">
                  <c:v>2018-05</c:v>
                </c:pt>
                <c:pt idx="17">
                  <c:v>2018-06</c:v>
                </c:pt>
                <c:pt idx="18">
                  <c:v>2018-07</c:v>
                </c:pt>
                <c:pt idx="19">
                  <c:v>2018-08</c:v>
                </c:pt>
                <c:pt idx="20">
                  <c:v>2018-09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2019-01</c:v>
                </c:pt>
                <c:pt idx="25">
                  <c:v>2019-02</c:v>
                </c:pt>
                <c:pt idx="26">
                  <c:v>2019-03</c:v>
                </c:pt>
                <c:pt idx="27">
                  <c:v>2019-04</c:v>
                </c:pt>
                <c:pt idx="28">
                  <c:v>2019-05</c:v>
                </c:pt>
                <c:pt idx="29">
                  <c:v>2019-06</c:v>
                </c:pt>
                <c:pt idx="30">
                  <c:v>2019-07</c:v>
                </c:pt>
                <c:pt idx="31">
                  <c:v>2019-08</c:v>
                </c:pt>
                <c:pt idx="32">
                  <c:v>2019-09</c:v>
                </c:pt>
                <c:pt idx="33">
                  <c:v>2019-10</c:v>
                </c:pt>
              </c:strCache>
            </c:strRef>
          </c:cat>
          <c:val>
            <c:numRef>
              <c:f>Sheet4!$C$2:$C$35</c:f>
              <c:numCache>
                <c:formatCode>General</c:formatCode>
                <c:ptCount val="34"/>
                <c:pt idx="0">
                  <c:v>5700</c:v>
                </c:pt>
                <c:pt idx="2">
                  <c:v>5180</c:v>
                </c:pt>
                <c:pt idx="3">
                  <c:v>6050</c:v>
                </c:pt>
                <c:pt idx="4">
                  <c:v>5800</c:v>
                </c:pt>
                <c:pt idx="5">
                  <c:v>5800</c:v>
                </c:pt>
                <c:pt idx="6">
                  <c:v>6080</c:v>
                </c:pt>
                <c:pt idx="7">
                  <c:v>6780</c:v>
                </c:pt>
                <c:pt idx="8">
                  <c:v>8950</c:v>
                </c:pt>
                <c:pt idx="9">
                  <c:v>6400</c:v>
                </c:pt>
                <c:pt idx="10">
                  <c:v>7000</c:v>
                </c:pt>
                <c:pt idx="11">
                  <c:v>7500</c:v>
                </c:pt>
                <c:pt idx="12">
                  <c:v>7660</c:v>
                </c:pt>
                <c:pt idx="13">
                  <c:v>7500</c:v>
                </c:pt>
                <c:pt idx="14">
                  <c:v>7200</c:v>
                </c:pt>
                <c:pt idx="15">
                  <c:v>6300</c:v>
                </c:pt>
                <c:pt idx="16">
                  <c:v>6670</c:v>
                </c:pt>
                <c:pt idx="17">
                  <c:v>7300</c:v>
                </c:pt>
                <c:pt idx="18">
                  <c:v>7180</c:v>
                </c:pt>
                <c:pt idx="19">
                  <c:v>7150</c:v>
                </c:pt>
                <c:pt idx="20">
                  <c:v>7060</c:v>
                </c:pt>
                <c:pt idx="21">
                  <c:v>7040</c:v>
                </c:pt>
                <c:pt idx="22">
                  <c:v>7010</c:v>
                </c:pt>
                <c:pt idx="23">
                  <c:v>7010</c:v>
                </c:pt>
                <c:pt idx="24">
                  <c:v>6700</c:v>
                </c:pt>
                <c:pt idx="25">
                  <c:v>6300</c:v>
                </c:pt>
                <c:pt idx="26">
                  <c:v>6200</c:v>
                </c:pt>
                <c:pt idx="27">
                  <c:v>6250</c:v>
                </c:pt>
                <c:pt idx="28">
                  <c:v>6220</c:v>
                </c:pt>
                <c:pt idx="29">
                  <c:v>6170</c:v>
                </c:pt>
                <c:pt idx="30">
                  <c:v>6450</c:v>
                </c:pt>
                <c:pt idx="31">
                  <c:v>6450</c:v>
                </c:pt>
                <c:pt idx="32">
                  <c:v>6200</c:v>
                </c:pt>
                <c:pt idx="33">
                  <c:v>6170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53-41F3-BE27-21ECE568E105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江苏某钢厂招标价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Sheet4!$A$2:$A$35</c:f>
              <c:strCache>
                <c:ptCount val="34"/>
                <c:pt idx="0">
                  <c:v>2017-01</c:v>
                </c:pt>
                <c:pt idx="1">
                  <c:v>2017-02</c:v>
                </c:pt>
                <c:pt idx="2">
                  <c:v>2017-03</c:v>
                </c:pt>
                <c:pt idx="3">
                  <c:v>2017-04</c:v>
                </c:pt>
                <c:pt idx="4">
                  <c:v>2017-05</c:v>
                </c:pt>
                <c:pt idx="5">
                  <c:v>2017-06</c:v>
                </c:pt>
                <c:pt idx="6">
                  <c:v>2017-07</c:v>
                </c:pt>
                <c:pt idx="7">
                  <c:v>2017-08</c:v>
                </c:pt>
                <c:pt idx="8">
                  <c:v>2017-09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2018-01</c:v>
                </c:pt>
                <c:pt idx="13">
                  <c:v>2018-02</c:v>
                </c:pt>
                <c:pt idx="14">
                  <c:v>2018-03</c:v>
                </c:pt>
                <c:pt idx="15">
                  <c:v>2018-04</c:v>
                </c:pt>
                <c:pt idx="16">
                  <c:v>2018-05</c:v>
                </c:pt>
                <c:pt idx="17">
                  <c:v>2018-06</c:v>
                </c:pt>
                <c:pt idx="18">
                  <c:v>2018-07</c:v>
                </c:pt>
                <c:pt idx="19">
                  <c:v>2018-08</c:v>
                </c:pt>
                <c:pt idx="20">
                  <c:v>2018-09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2019-01</c:v>
                </c:pt>
                <c:pt idx="25">
                  <c:v>2019-02</c:v>
                </c:pt>
                <c:pt idx="26">
                  <c:v>2019-03</c:v>
                </c:pt>
                <c:pt idx="27">
                  <c:v>2019-04</c:v>
                </c:pt>
                <c:pt idx="28">
                  <c:v>2019-05</c:v>
                </c:pt>
                <c:pt idx="29">
                  <c:v>2019-06</c:v>
                </c:pt>
                <c:pt idx="30">
                  <c:v>2019-07</c:v>
                </c:pt>
                <c:pt idx="31">
                  <c:v>2019-08</c:v>
                </c:pt>
                <c:pt idx="32">
                  <c:v>2019-09</c:v>
                </c:pt>
                <c:pt idx="33">
                  <c:v>2019-10</c:v>
                </c:pt>
              </c:strCache>
            </c:strRef>
          </c:cat>
          <c:val>
            <c:numRef>
              <c:f>Sheet4!$D$2:$D$35</c:f>
              <c:numCache>
                <c:formatCode>General</c:formatCode>
                <c:ptCount val="34"/>
                <c:pt idx="1">
                  <c:v>5130</c:v>
                </c:pt>
                <c:pt idx="2">
                  <c:v>5100</c:v>
                </c:pt>
                <c:pt idx="3">
                  <c:v>6150</c:v>
                </c:pt>
                <c:pt idx="4">
                  <c:v>5750</c:v>
                </c:pt>
                <c:pt idx="5">
                  <c:v>5730</c:v>
                </c:pt>
                <c:pt idx="6">
                  <c:v>6080</c:v>
                </c:pt>
                <c:pt idx="7">
                  <c:v>6780</c:v>
                </c:pt>
                <c:pt idx="8">
                  <c:v>8800</c:v>
                </c:pt>
                <c:pt idx="9">
                  <c:v>6310</c:v>
                </c:pt>
                <c:pt idx="10">
                  <c:v>6900</c:v>
                </c:pt>
                <c:pt idx="11">
                  <c:v>7400</c:v>
                </c:pt>
                <c:pt idx="12">
                  <c:v>7950</c:v>
                </c:pt>
                <c:pt idx="13">
                  <c:v>7500</c:v>
                </c:pt>
                <c:pt idx="14">
                  <c:v>6920</c:v>
                </c:pt>
                <c:pt idx="15">
                  <c:v>6050</c:v>
                </c:pt>
                <c:pt idx="16">
                  <c:v>6200</c:v>
                </c:pt>
                <c:pt idx="17">
                  <c:v>6800</c:v>
                </c:pt>
                <c:pt idx="18">
                  <c:v>6930</c:v>
                </c:pt>
                <c:pt idx="19">
                  <c:v>7140</c:v>
                </c:pt>
                <c:pt idx="20">
                  <c:v>7100</c:v>
                </c:pt>
                <c:pt idx="21">
                  <c:v>7030</c:v>
                </c:pt>
                <c:pt idx="22">
                  <c:v>7000</c:v>
                </c:pt>
                <c:pt idx="23">
                  <c:v>6850</c:v>
                </c:pt>
                <c:pt idx="24">
                  <c:v>6180</c:v>
                </c:pt>
                <c:pt idx="26">
                  <c:v>6200</c:v>
                </c:pt>
                <c:pt idx="27">
                  <c:v>6360</c:v>
                </c:pt>
                <c:pt idx="28">
                  <c:v>6150</c:v>
                </c:pt>
                <c:pt idx="29">
                  <c:v>6130</c:v>
                </c:pt>
                <c:pt idx="30">
                  <c:v>6420</c:v>
                </c:pt>
                <c:pt idx="31">
                  <c:v>6550</c:v>
                </c:pt>
                <c:pt idx="32">
                  <c:v>6200</c:v>
                </c:pt>
                <c:pt idx="33">
                  <c:v>6250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53-41F3-BE27-21ECE568E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6438272"/>
        <c:axId val="1246445344"/>
      </c:lineChart>
      <c:catAx>
        <c:axId val="124643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6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6445344"/>
        <c:crosses val="autoZero"/>
        <c:auto val="1"/>
        <c:lblAlgn val="ctr"/>
        <c:lblOffset val="100"/>
        <c:noMultiLvlLbl val="0"/>
      </c:catAx>
      <c:valAx>
        <c:axId val="1246445344"/>
        <c:scaling>
          <c:orientation val="minMax"/>
          <c:min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6438272"/>
        <c:crosses val="autoZero"/>
        <c:crossBetween val="between"/>
      </c:valAx>
      <c:valAx>
        <c:axId val="1246433376"/>
        <c:scaling>
          <c:orientation val="minMax"/>
          <c:max val="18000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6438816"/>
        <c:crosses val="max"/>
        <c:crossBetween val="between"/>
      </c:valAx>
      <c:catAx>
        <c:axId val="1246438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46433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672491855963795E-3"/>
          <c:y val="2.9210570029999668E-2"/>
          <c:w val="0.99713275081440367"/>
          <c:h val="6.90188879764262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C7EA3-DB5E-40AF-A1D5-25AE5B4A7B87}" type="doc">
      <dgm:prSet loTypeId="urn:microsoft.com/office/officeart/2005/8/layout/arrow3" loCatId="relationship" qsTypeId="urn:microsoft.com/office/officeart/2005/8/quickstyle/simple1" qsCatId="simple" csTypeId="urn:microsoft.com/office/officeart/2005/8/colors/colorful4" csCatId="colorful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zh-CN" altLang="en-US"/>
        </a:p>
      </dgm:t>
    </dgm:pt>
    <dgm:pt modelId="{E5F60DA8-2258-446D-B9CB-5FE2935599F9}">
      <dgm:prSet phldrT="[文本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zh-CN" altLang="en-US" sz="16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金融市场</a:t>
          </a:r>
        </a:p>
      </dgm:t>
    </dgm:pt>
    <dgm:pt modelId="{C1DD9F0B-2914-4208-938F-5B4C45655F5C}" type="parTrans" cxnId="{16DE7D6D-B314-4A41-9330-122588C88815}">
      <dgm:prSet/>
      <dgm:spPr/>
      <dgm:t>
        <a:bodyPr/>
        <a:lstStyle/>
        <a:p>
          <a:endParaRPr lang="zh-CN" altLang="en-US">
            <a:solidFill>
              <a:schemeClr val="accent2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7D9DDC0-A2F0-452C-9786-3B78ADEFBB59}" type="sibTrans" cxnId="{16DE7D6D-B314-4A41-9330-122588C88815}">
      <dgm:prSet/>
      <dgm:spPr/>
      <dgm:t>
        <a:bodyPr/>
        <a:lstStyle/>
        <a:p>
          <a:endParaRPr lang="zh-CN" altLang="en-US">
            <a:solidFill>
              <a:schemeClr val="accent2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A4E953D-D81E-4D9E-B7B7-2CB07BBB0A2C}">
      <dgm:prSet phldrT="[文本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zh-CN" altLang="en-US" sz="1600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商品市场</a:t>
          </a:r>
        </a:p>
      </dgm:t>
    </dgm:pt>
    <dgm:pt modelId="{20B44E90-7837-4030-9406-72AF67DD0E24}" type="parTrans" cxnId="{1F1966D0-14F2-4872-B297-C73FA8352781}">
      <dgm:prSet/>
      <dgm:spPr/>
      <dgm:t>
        <a:bodyPr/>
        <a:lstStyle/>
        <a:p>
          <a:endParaRPr lang="zh-CN" altLang="en-US">
            <a:solidFill>
              <a:schemeClr val="accent2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D4F5F9A-7C68-4ADB-9207-8C16A26F8326}" type="sibTrans" cxnId="{1F1966D0-14F2-4872-B297-C73FA8352781}">
      <dgm:prSet/>
      <dgm:spPr/>
      <dgm:t>
        <a:bodyPr/>
        <a:lstStyle/>
        <a:p>
          <a:endParaRPr lang="zh-CN" altLang="en-US">
            <a:solidFill>
              <a:schemeClr val="accent2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F5B7056-E699-4CD9-8ACE-B5091462E6BE}" type="pres">
      <dgm:prSet presAssocID="{E8CC7EA3-DB5E-40AF-A1D5-25AE5B4A7B8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584CBFC-3347-44B4-A517-22BA525DBE33}" type="pres">
      <dgm:prSet presAssocID="{E8CC7EA3-DB5E-40AF-A1D5-25AE5B4A7B87}" presName="divider" presStyleLbl="fgShp" presStyleIdx="0" presStyleCn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197C3162-C69C-4D4B-8761-9FC20EF43DC7}" type="pres">
      <dgm:prSet presAssocID="{E5F60DA8-2258-446D-B9CB-5FE2935599F9}" presName="downArrow" presStyleLbl="node1" presStyleIdx="0" presStyleCnt="2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83B4BBED-C659-4897-8EAA-E63037EAD90C}" type="pres">
      <dgm:prSet presAssocID="{E5F60DA8-2258-446D-B9CB-5FE2935599F9}" presName="downArrowText" presStyleLbl="revTx" presStyleIdx="0" presStyleCnt="2" custLinFactNeighborX="114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FC65EEA-41EA-4474-A609-388371BB17A2}" type="pres">
      <dgm:prSet presAssocID="{1A4E953D-D81E-4D9E-B7B7-2CB07BBB0A2C}" presName="upArrow" presStyleLbl="node1" presStyleIdx="1" presStyleCnt="2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E64F040A-68D5-4682-839B-D215AAB2881A}" type="pres">
      <dgm:prSet presAssocID="{1A4E953D-D81E-4D9E-B7B7-2CB07BBB0A2C}" presName="upArrowText" presStyleLbl="revTx" presStyleIdx="1" presStyleCnt="2" custLinFactNeighborX="-9813" custLinFactNeighborY="-49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6507493-6E3C-42FD-BC24-58639C8E7C88}" type="presOf" srcId="{E5F60DA8-2258-446D-B9CB-5FE2935599F9}" destId="{83B4BBED-C659-4897-8EAA-E63037EAD90C}" srcOrd="0" destOrd="0" presId="urn:microsoft.com/office/officeart/2005/8/layout/arrow3"/>
    <dgm:cxn modelId="{16DE7D6D-B314-4A41-9330-122588C88815}" srcId="{E8CC7EA3-DB5E-40AF-A1D5-25AE5B4A7B87}" destId="{E5F60DA8-2258-446D-B9CB-5FE2935599F9}" srcOrd="0" destOrd="0" parTransId="{C1DD9F0B-2914-4208-938F-5B4C45655F5C}" sibTransId="{07D9DDC0-A2F0-452C-9786-3B78ADEFBB59}"/>
    <dgm:cxn modelId="{1F1966D0-14F2-4872-B297-C73FA8352781}" srcId="{E8CC7EA3-DB5E-40AF-A1D5-25AE5B4A7B87}" destId="{1A4E953D-D81E-4D9E-B7B7-2CB07BBB0A2C}" srcOrd="1" destOrd="0" parTransId="{20B44E90-7837-4030-9406-72AF67DD0E24}" sibTransId="{AD4F5F9A-7C68-4ADB-9207-8C16A26F8326}"/>
    <dgm:cxn modelId="{6BFCFC2E-1D8F-4C18-B30E-B81CB041CAB7}" type="presOf" srcId="{E8CC7EA3-DB5E-40AF-A1D5-25AE5B4A7B87}" destId="{0F5B7056-E699-4CD9-8ACE-B5091462E6BE}" srcOrd="0" destOrd="0" presId="urn:microsoft.com/office/officeart/2005/8/layout/arrow3"/>
    <dgm:cxn modelId="{371E688C-9AA9-4BF2-9A64-1C45C646EF5F}" type="presOf" srcId="{1A4E953D-D81E-4D9E-B7B7-2CB07BBB0A2C}" destId="{E64F040A-68D5-4682-839B-D215AAB2881A}" srcOrd="0" destOrd="0" presId="urn:microsoft.com/office/officeart/2005/8/layout/arrow3"/>
    <dgm:cxn modelId="{234F4908-D91F-4074-ACAA-6FE16D2887F5}" type="presParOf" srcId="{0F5B7056-E699-4CD9-8ACE-B5091462E6BE}" destId="{2584CBFC-3347-44B4-A517-22BA525DBE33}" srcOrd="0" destOrd="0" presId="urn:microsoft.com/office/officeart/2005/8/layout/arrow3"/>
    <dgm:cxn modelId="{3F5EDDB3-8285-4C01-B9BF-4023249E2085}" type="presParOf" srcId="{0F5B7056-E699-4CD9-8ACE-B5091462E6BE}" destId="{197C3162-C69C-4D4B-8761-9FC20EF43DC7}" srcOrd="1" destOrd="0" presId="urn:microsoft.com/office/officeart/2005/8/layout/arrow3"/>
    <dgm:cxn modelId="{E42EAB87-4C46-4A9C-B50D-745A5D60928E}" type="presParOf" srcId="{0F5B7056-E699-4CD9-8ACE-B5091462E6BE}" destId="{83B4BBED-C659-4897-8EAA-E63037EAD90C}" srcOrd="2" destOrd="0" presId="urn:microsoft.com/office/officeart/2005/8/layout/arrow3"/>
    <dgm:cxn modelId="{27CB2DB8-8659-4D83-80D0-616142AA805F}" type="presParOf" srcId="{0F5B7056-E699-4CD9-8ACE-B5091462E6BE}" destId="{3FC65EEA-41EA-4474-A609-388371BB17A2}" srcOrd="3" destOrd="0" presId="urn:microsoft.com/office/officeart/2005/8/layout/arrow3"/>
    <dgm:cxn modelId="{16831DBD-57E6-43FD-9490-B5E42F6FD621}" type="presParOf" srcId="{0F5B7056-E699-4CD9-8ACE-B5091462E6BE}" destId="{E64F040A-68D5-4682-839B-D215AAB2881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D1339F-8770-4BCE-A2D9-EC4C73D2C4AB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</dgm:pt>
    <dgm:pt modelId="{2B834E6C-8F56-445E-988F-38CB6398A4E6}">
      <dgm:prSet phldrT="[文本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民营企业</a:t>
          </a:r>
        </a:p>
      </dgm:t>
    </dgm:pt>
    <dgm:pt modelId="{493FD937-5205-452E-92C6-7FD8B6C18C01}" type="parTrans" cxnId="{48980829-AF1F-46D5-BFB9-DA06FA1247E7}">
      <dgm:prSet/>
      <dgm:spPr/>
      <dgm:t>
        <a:bodyPr/>
        <a:lstStyle/>
        <a:p>
          <a:endParaRPr lang="zh-CN" altLang="en-US" sz="1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4D0DE9F-6E0D-4F1C-9F66-E28A4E5CAC28}" type="sibTrans" cxnId="{48980829-AF1F-46D5-BFB9-DA06FA1247E7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zh-CN" altLang="en-US" sz="1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084DFC7-2F18-4BC6-9841-0F77E70DDDA8}">
      <dgm:prSet phldrT="[文本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国有企业</a:t>
          </a:r>
        </a:p>
      </dgm:t>
    </dgm:pt>
    <dgm:pt modelId="{F5A1089A-15DF-4E42-B9D8-942488F55B3A}" type="parTrans" cxnId="{422546B9-603D-45D5-A53A-8E8608C8B8E1}">
      <dgm:prSet/>
      <dgm:spPr/>
      <dgm:t>
        <a:bodyPr/>
        <a:lstStyle/>
        <a:p>
          <a:endParaRPr lang="zh-CN" altLang="en-US" sz="1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58DEC6-F3B3-484A-BBE8-794B1097CE67}" type="sibTrans" cxnId="{422546B9-603D-45D5-A53A-8E8608C8B8E1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zh-CN" altLang="en-US" sz="1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7DE0AF-A54D-48D1-A424-B546B500C6F8}">
      <dgm:prSet phldrT="[文本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外资企业</a:t>
          </a:r>
        </a:p>
      </dgm:t>
    </dgm:pt>
    <dgm:pt modelId="{0931468C-AC98-4EFB-B3D2-AA81D37A8A48}" type="parTrans" cxnId="{ACAA5C34-3FE9-48CD-A7F3-27DDDBB66579}">
      <dgm:prSet/>
      <dgm:spPr/>
      <dgm:t>
        <a:bodyPr/>
        <a:lstStyle/>
        <a:p>
          <a:endParaRPr lang="zh-CN" altLang="en-US" sz="1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02575BB-F895-4317-AC0C-65DA7BD3B30D}" type="sibTrans" cxnId="{ACAA5C34-3FE9-48CD-A7F3-27DDDBB66579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zh-CN" altLang="en-US" sz="1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30A707B-3C8D-4AEB-975E-389A8A6DB743}" type="pres">
      <dgm:prSet presAssocID="{A0D1339F-8770-4BCE-A2D9-EC4C73D2C4A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767994D-F4D3-4F18-9794-41215C3C7AB8}" type="pres">
      <dgm:prSet presAssocID="{2B834E6C-8F56-445E-988F-38CB6398A4E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2A2594-64E6-4A63-851A-5231A6054BD6}" type="pres">
      <dgm:prSet presAssocID="{2B834E6C-8F56-445E-988F-38CB6398A4E6}" presName="gear1srcNode" presStyleLbl="node1" presStyleIdx="0" presStyleCnt="3"/>
      <dgm:spPr/>
      <dgm:t>
        <a:bodyPr/>
        <a:lstStyle/>
        <a:p>
          <a:endParaRPr lang="zh-CN" altLang="en-US"/>
        </a:p>
      </dgm:t>
    </dgm:pt>
    <dgm:pt modelId="{FE0E4841-9BD9-4E1E-8C0A-3836C73F9485}" type="pres">
      <dgm:prSet presAssocID="{2B834E6C-8F56-445E-988F-38CB6398A4E6}" presName="gear1dstNode" presStyleLbl="node1" presStyleIdx="0" presStyleCnt="3"/>
      <dgm:spPr/>
      <dgm:t>
        <a:bodyPr/>
        <a:lstStyle/>
        <a:p>
          <a:endParaRPr lang="zh-CN" altLang="en-US"/>
        </a:p>
      </dgm:t>
    </dgm:pt>
    <dgm:pt modelId="{A737B87F-5902-4106-AA43-D7B8688B8240}" type="pres">
      <dgm:prSet presAssocID="{9084DFC7-2F18-4BC6-9841-0F77E70DDDA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FD2F18-A773-4812-81E3-47AC2F90501D}" type="pres">
      <dgm:prSet presAssocID="{9084DFC7-2F18-4BC6-9841-0F77E70DDDA8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9D795912-F23A-4153-B22A-A1F27CAB9F78}" type="pres">
      <dgm:prSet presAssocID="{9084DFC7-2F18-4BC6-9841-0F77E70DDDA8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184389A2-CE5C-404F-AD49-6D3463767B92}" type="pres">
      <dgm:prSet presAssocID="{AA7DE0AF-A54D-48D1-A424-B546B500C6F8}" presName="gear3" presStyleLbl="node1" presStyleIdx="2" presStyleCnt="3"/>
      <dgm:spPr/>
      <dgm:t>
        <a:bodyPr/>
        <a:lstStyle/>
        <a:p>
          <a:endParaRPr lang="zh-CN" altLang="en-US"/>
        </a:p>
      </dgm:t>
    </dgm:pt>
    <dgm:pt modelId="{5642FCE3-713A-4FBE-B0E6-9CE1A877D7F4}" type="pres">
      <dgm:prSet presAssocID="{AA7DE0AF-A54D-48D1-A424-B546B500C6F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EE7FAD-4957-4B0E-9667-DE33EB60637A}" type="pres">
      <dgm:prSet presAssocID="{AA7DE0AF-A54D-48D1-A424-B546B500C6F8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8DF8EC49-87F9-4E5D-97A3-E59AA61B025D}" type="pres">
      <dgm:prSet presAssocID="{AA7DE0AF-A54D-48D1-A424-B546B500C6F8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012E2003-8742-429C-85A6-D01235A6CE91}" type="pres">
      <dgm:prSet presAssocID="{04D0DE9F-6E0D-4F1C-9F66-E28A4E5CAC28}" presName="connector1" presStyleLbl="sibTrans2D1" presStyleIdx="0" presStyleCnt="3"/>
      <dgm:spPr/>
      <dgm:t>
        <a:bodyPr/>
        <a:lstStyle/>
        <a:p>
          <a:endParaRPr lang="zh-CN" altLang="en-US"/>
        </a:p>
      </dgm:t>
    </dgm:pt>
    <dgm:pt modelId="{52D7DD1F-AA45-4828-A534-C42C5FB9FDE7}" type="pres">
      <dgm:prSet presAssocID="{3F58DEC6-F3B3-484A-BBE8-794B1097CE67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687A9592-F6B6-4B9D-8C98-9CCBFD4F834D}" type="pres">
      <dgm:prSet presAssocID="{B02575BB-F895-4317-AC0C-65DA7BD3B30D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FAC261FC-E2B1-4874-92E2-918946B26876}" type="presOf" srcId="{AA7DE0AF-A54D-48D1-A424-B546B500C6F8}" destId="{184389A2-CE5C-404F-AD49-6D3463767B92}" srcOrd="0" destOrd="0" presId="urn:microsoft.com/office/officeart/2005/8/layout/gear1"/>
    <dgm:cxn modelId="{2D52EF84-1BE6-40FF-A2F3-FFFD23740F1C}" type="presOf" srcId="{A0D1339F-8770-4BCE-A2D9-EC4C73D2C4AB}" destId="{030A707B-3C8D-4AEB-975E-389A8A6DB743}" srcOrd="0" destOrd="0" presId="urn:microsoft.com/office/officeart/2005/8/layout/gear1"/>
    <dgm:cxn modelId="{50233C4B-624A-4353-89E9-CE409EBC32D6}" type="presOf" srcId="{9084DFC7-2F18-4BC6-9841-0F77E70DDDA8}" destId="{8EFD2F18-A773-4812-81E3-47AC2F90501D}" srcOrd="1" destOrd="0" presId="urn:microsoft.com/office/officeart/2005/8/layout/gear1"/>
    <dgm:cxn modelId="{422546B9-603D-45D5-A53A-8E8608C8B8E1}" srcId="{A0D1339F-8770-4BCE-A2D9-EC4C73D2C4AB}" destId="{9084DFC7-2F18-4BC6-9841-0F77E70DDDA8}" srcOrd="1" destOrd="0" parTransId="{F5A1089A-15DF-4E42-B9D8-942488F55B3A}" sibTransId="{3F58DEC6-F3B3-484A-BBE8-794B1097CE67}"/>
    <dgm:cxn modelId="{ACAA5C34-3FE9-48CD-A7F3-27DDDBB66579}" srcId="{A0D1339F-8770-4BCE-A2D9-EC4C73D2C4AB}" destId="{AA7DE0AF-A54D-48D1-A424-B546B500C6F8}" srcOrd="2" destOrd="0" parTransId="{0931468C-AC98-4EFB-B3D2-AA81D37A8A48}" sibTransId="{B02575BB-F895-4317-AC0C-65DA7BD3B30D}"/>
    <dgm:cxn modelId="{48980829-AF1F-46D5-BFB9-DA06FA1247E7}" srcId="{A0D1339F-8770-4BCE-A2D9-EC4C73D2C4AB}" destId="{2B834E6C-8F56-445E-988F-38CB6398A4E6}" srcOrd="0" destOrd="0" parTransId="{493FD937-5205-452E-92C6-7FD8B6C18C01}" sibTransId="{04D0DE9F-6E0D-4F1C-9F66-E28A4E5CAC28}"/>
    <dgm:cxn modelId="{D2C9A706-4986-4555-BBBB-D70CD9EAD186}" type="presOf" srcId="{9084DFC7-2F18-4BC6-9841-0F77E70DDDA8}" destId="{A737B87F-5902-4106-AA43-D7B8688B8240}" srcOrd="0" destOrd="0" presId="urn:microsoft.com/office/officeart/2005/8/layout/gear1"/>
    <dgm:cxn modelId="{0BCC87D0-77FD-45C9-B65B-26E31929D9BE}" type="presOf" srcId="{04D0DE9F-6E0D-4F1C-9F66-E28A4E5CAC28}" destId="{012E2003-8742-429C-85A6-D01235A6CE91}" srcOrd="0" destOrd="0" presId="urn:microsoft.com/office/officeart/2005/8/layout/gear1"/>
    <dgm:cxn modelId="{F064FFA5-F868-4261-A57B-4838A5C6ECA6}" type="presOf" srcId="{AA7DE0AF-A54D-48D1-A424-B546B500C6F8}" destId="{5642FCE3-713A-4FBE-B0E6-9CE1A877D7F4}" srcOrd="1" destOrd="0" presId="urn:microsoft.com/office/officeart/2005/8/layout/gear1"/>
    <dgm:cxn modelId="{31F50C07-EDEE-4300-8D55-31B5C9BA988A}" type="presOf" srcId="{3F58DEC6-F3B3-484A-BBE8-794B1097CE67}" destId="{52D7DD1F-AA45-4828-A534-C42C5FB9FDE7}" srcOrd="0" destOrd="0" presId="urn:microsoft.com/office/officeart/2005/8/layout/gear1"/>
    <dgm:cxn modelId="{F7259590-23E1-42ED-822B-93990C6834A0}" type="presOf" srcId="{2B834E6C-8F56-445E-988F-38CB6398A4E6}" destId="{E767994D-F4D3-4F18-9794-41215C3C7AB8}" srcOrd="0" destOrd="0" presId="urn:microsoft.com/office/officeart/2005/8/layout/gear1"/>
    <dgm:cxn modelId="{99970680-2B87-4BC4-BB2F-631FED7DB0A8}" type="presOf" srcId="{2B834E6C-8F56-445E-988F-38CB6398A4E6}" destId="{FE0E4841-9BD9-4E1E-8C0A-3836C73F9485}" srcOrd="2" destOrd="0" presId="urn:microsoft.com/office/officeart/2005/8/layout/gear1"/>
    <dgm:cxn modelId="{42AE330D-710D-4E7E-8D5E-C941780ACBAB}" type="presOf" srcId="{2B834E6C-8F56-445E-988F-38CB6398A4E6}" destId="{F12A2594-64E6-4A63-851A-5231A6054BD6}" srcOrd="1" destOrd="0" presId="urn:microsoft.com/office/officeart/2005/8/layout/gear1"/>
    <dgm:cxn modelId="{2016845C-4B96-4AF2-892A-A8A4D0902FFE}" type="presOf" srcId="{AA7DE0AF-A54D-48D1-A424-B546B500C6F8}" destId="{8DF8EC49-87F9-4E5D-97A3-E59AA61B025D}" srcOrd="3" destOrd="0" presId="urn:microsoft.com/office/officeart/2005/8/layout/gear1"/>
    <dgm:cxn modelId="{7548CE72-25D4-4C3F-AC4C-846F663BD895}" type="presOf" srcId="{B02575BB-F895-4317-AC0C-65DA7BD3B30D}" destId="{687A9592-F6B6-4B9D-8C98-9CCBFD4F834D}" srcOrd="0" destOrd="0" presId="urn:microsoft.com/office/officeart/2005/8/layout/gear1"/>
    <dgm:cxn modelId="{F4E8036B-BBE4-47FA-ABE9-0C06503ED8EE}" type="presOf" srcId="{9084DFC7-2F18-4BC6-9841-0F77E70DDDA8}" destId="{9D795912-F23A-4153-B22A-A1F27CAB9F78}" srcOrd="2" destOrd="0" presId="urn:microsoft.com/office/officeart/2005/8/layout/gear1"/>
    <dgm:cxn modelId="{1B0B174A-2EB7-4FAA-9394-894D382F25B3}" type="presOf" srcId="{AA7DE0AF-A54D-48D1-A424-B546B500C6F8}" destId="{A9EE7FAD-4957-4B0E-9667-DE33EB60637A}" srcOrd="2" destOrd="0" presId="urn:microsoft.com/office/officeart/2005/8/layout/gear1"/>
    <dgm:cxn modelId="{9101BA9A-1750-4722-BD4A-27442092039C}" type="presParOf" srcId="{030A707B-3C8D-4AEB-975E-389A8A6DB743}" destId="{E767994D-F4D3-4F18-9794-41215C3C7AB8}" srcOrd="0" destOrd="0" presId="urn:microsoft.com/office/officeart/2005/8/layout/gear1"/>
    <dgm:cxn modelId="{F18B642C-5100-4A1A-9D54-4C22002C9BAA}" type="presParOf" srcId="{030A707B-3C8D-4AEB-975E-389A8A6DB743}" destId="{F12A2594-64E6-4A63-851A-5231A6054BD6}" srcOrd="1" destOrd="0" presId="urn:microsoft.com/office/officeart/2005/8/layout/gear1"/>
    <dgm:cxn modelId="{F415AF6C-3832-4E55-96CC-B402F463ED80}" type="presParOf" srcId="{030A707B-3C8D-4AEB-975E-389A8A6DB743}" destId="{FE0E4841-9BD9-4E1E-8C0A-3836C73F9485}" srcOrd="2" destOrd="0" presId="urn:microsoft.com/office/officeart/2005/8/layout/gear1"/>
    <dgm:cxn modelId="{D5593860-CB23-4F73-85CD-4743F9F7E770}" type="presParOf" srcId="{030A707B-3C8D-4AEB-975E-389A8A6DB743}" destId="{A737B87F-5902-4106-AA43-D7B8688B8240}" srcOrd="3" destOrd="0" presId="urn:microsoft.com/office/officeart/2005/8/layout/gear1"/>
    <dgm:cxn modelId="{E4CCD765-D67B-46B1-A4D3-21699F6029C7}" type="presParOf" srcId="{030A707B-3C8D-4AEB-975E-389A8A6DB743}" destId="{8EFD2F18-A773-4812-81E3-47AC2F90501D}" srcOrd="4" destOrd="0" presId="urn:microsoft.com/office/officeart/2005/8/layout/gear1"/>
    <dgm:cxn modelId="{C72B5D86-888D-49F4-9D60-7AF6C00BF65D}" type="presParOf" srcId="{030A707B-3C8D-4AEB-975E-389A8A6DB743}" destId="{9D795912-F23A-4153-B22A-A1F27CAB9F78}" srcOrd="5" destOrd="0" presId="urn:microsoft.com/office/officeart/2005/8/layout/gear1"/>
    <dgm:cxn modelId="{7610BCE3-13ED-4969-82AD-BEC0CCB3CDD7}" type="presParOf" srcId="{030A707B-3C8D-4AEB-975E-389A8A6DB743}" destId="{184389A2-CE5C-404F-AD49-6D3463767B92}" srcOrd="6" destOrd="0" presId="urn:microsoft.com/office/officeart/2005/8/layout/gear1"/>
    <dgm:cxn modelId="{AFA3A289-D4BF-4921-A085-1A55423D7643}" type="presParOf" srcId="{030A707B-3C8D-4AEB-975E-389A8A6DB743}" destId="{5642FCE3-713A-4FBE-B0E6-9CE1A877D7F4}" srcOrd="7" destOrd="0" presId="urn:microsoft.com/office/officeart/2005/8/layout/gear1"/>
    <dgm:cxn modelId="{7956CB9D-C46D-4962-8C35-ED0C9CC02032}" type="presParOf" srcId="{030A707B-3C8D-4AEB-975E-389A8A6DB743}" destId="{A9EE7FAD-4957-4B0E-9667-DE33EB60637A}" srcOrd="8" destOrd="0" presId="urn:microsoft.com/office/officeart/2005/8/layout/gear1"/>
    <dgm:cxn modelId="{2E639A02-4E3C-4B90-B952-3D536C677F52}" type="presParOf" srcId="{030A707B-3C8D-4AEB-975E-389A8A6DB743}" destId="{8DF8EC49-87F9-4E5D-97A3-E59AA61B025D}" srcOrd="9" destOrd="0" presId="urn:microsoft.com/office/officeart/2005/8/layout/gear1"/>
    <dgm:cxn modelId="{B8CD49D4-D17E-45B1-A4C8-B99C751F778F}" type="presParOf" srcId="{030A707B-3C8D-4AEB-975E-389A8A6DB743}" destId="{012E2003-8742-429C-85A6-D01235A6CE91}" srcOrd="10" destOrd="0" presId="urn:microsoft.com/office/officeart/2005/8/layout/gear1"/>
    <dgm:cxn modelId="{3E139FAB-396F-4951-B026-B84F2CC1BE24}" type="presParOf" srcId="{030A707B-3C8D-4AEB-975E-389A8A6DB743}" destId="{52D7DD1F-AA45-4828-A534-C42C5FB9FDE7}" srcOrd="11" destOrd="0" presId="urn:microsoft.com/office/officeart/2005/8/layout/gear1"/>
    <dgm:cxn modelId="{1DD57E27-6782-479A-BE1E-8F2C527AE2CC}" type="presParOf" srcId="{030A707B-3C8D-4AEB-975E-389A8A6DB743}" destId="{687A9592-F6B6-4B9D-8C98-9CCBFD4F834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E09EF8-7276-4A55-A690-856DBE128D15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C0632F65-F672-453F-B2CA-8D0A4B2F70CE}">
      <dgm:prSet phldrT="[文本]" custT="1"/>
      <dgm:spPr>
        <a:solidFill>
          <a:srgbClr val="0070C0"/>
        </a:solidFill>
      </dgm:spPr>
      <dgm:t>
        <a:bodyPr/>
        <a:lstStyle/>
        <a:p>
          <a:r>
            <a: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rPr>
            <a:t>基差贸易</a:t>
          </a:r>
        </a:p>
      </dgm:t>
    </dgm:pt>
    <dgm:pt modelId="{DB970468-B5F3-44FB-9CC2-9ADA84D501F6}" type="parTrans" cxnId="{87AB35DE-3968-419D-B7F1-3EE1A4BD6CBF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AA5066E-D60E-41E5-924A-F92A670D228F}" type="sibTrans" cxnId="{87AB35DE-3968-419D-B7F1-3EE1A4BD6CBF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A9273DA-670B-4A2D-8880-403A69B3F154}">
      <dgm:prSet phldrT="[文本]" custT="1"/>
      <dgm:spPr/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货物处置</a:t>
          </a:r>
        </a:p>
      </dgm:t>
    </dgm:pt>
    <dgm:pt modelId="{011BE6ED-026D-4341-A922-0590674C0993}" type="parTrans" cxnId="{4DA6A7E1-3247-4DFF-A5DD-D274A8FD0366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87F038B-2327-4744-943D-33885B1B59D9}" type="sibTrans" cxnId="{4DA6A7E1-3247-4DFF-A5DD-D274A8FD0366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CCDA0EB-DFA5-46FB-AB76-3D4C1D2D4291}">
      <dgm:prSet phldrT="[文本]" custT="1"/>
      <dgm:spPr>
        <a:solidFill>
          <a:srgbClr val="00B050"/>
        </a:solidFill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资金供给</a:t>
          </a:r>
        </a:p>
      </dgm:t>
    </dgm:pt>
    <dgm:pt modelId="{07BF10C7-EEDC-464E-B536-048C65ACACF0}" type="parTrans" cxnId="{0314DA4F-C2C4-4BC4-B028-8F9754543939}">
      <dgm:prSet/>
      <dgm:spPr>
        <a:solidFill>
          <a:srgbClr val="00B050"/>
        </a:solidFill>
      </dgm:spPr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FE68FF-6B45-4E0F-9910-D9ADC8D0FA18}" type="sibTrans" cxnId="{0314DA4F-C2C4-4BC4-B028-8F9754543939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396A46-7072-4FFA-BF40-E835E46B3D94}">
      <dgm:prSet phldrT="[文本]" custT="1"/>
      <dgm:spPr/>
      <dgm:t>
        <a:bodyPr/>
        <a:lstStyle/>
        <a:p>
          <a:r>
            <a:rPr lang="zh-CN" altLang="en-US" sz="1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风险管理</a:t>
          </a:r>
        </a:p>
      </dgm:t>
    </dgm:pt>
    <dgm:pt modelId="{FC0C84FB-AB53-4AC7-BD29-FA70A16261DD}" type="parTrans" cxnId="{4E76C850-B4BD-4037-B963-2DA551C2A9D3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689F2EB-F41B-4DE6-A6DB-6BF7234FF190}" type="sibTrans" cxnId="{4E76C850-B4BD-4037-B963-2DA551C2A9D3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324313D-0E60-414B-9273-4737E36097DB}" type="pres">
      <dgm:prSet presAssocID="{89E09EF8-7276-4A55-A690-856DBE128D1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478F981-C326-472C-A4A7-65F9FC964719}" type="pres">
      <dgm:prSet presAssocID="{C0632F65-F672-453F-B2CA-8D0A4B2F70CE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6E3DDD47-E569-4430-A0D0-99B7B7303E5A}" type="pres">
      <dgm:prSet presAssocID="{011BE6ED-026D-4341-A922-0590674C0993}" presName="parTrans" presStyleLbl="bgSibTrans2D1" presStyleIdx="0" presStyleCnt="3"/>
      <dgm:spPr/>
      <dgm:t>
        <a:bodyPr/>
        <a:lstStyle/>
        <a:p>
          <a:endParaRPr lang="zh-CN" altLang="en-US"/>
        </a:p>
      </dgm:t>
    </dgm:pt>
    <dgm:pt modelId="{5D3CFDEE-A9D0-41D6-9204-B39BFC42E249}" type="pres">
      <dgm:prSet presAssocID="{5A9273DA-670B-4A2D-8880-403A69B3F1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893183-986D-4531-8A31-1C2A3EC98323}" type="pres">
      <dgm:prSet presAssocID="{07BF10C7-EEDC-464E-B536-048C65ACACF0}" presName="parTrans" presStyleLbl="bgSibTrans2D1" presStyleIdx="1" presStyleCnt="3"/>
      <dgm:spPr/>
      <dgm:t>
        <a:bodyPr/>
        <a:lstStyle/>
        <a:p>
          <a:endParaRPr lang="zh-CN" altLang="en-US"/>
        </a:p>
      </dgm:t>
    </dgm:pt>
    <dgm:pt modelId="{91DA838F-9E95-4618-99C5-B629606F137C}" type="pres">
      <dgm:prSet presAssocID="{5CCDA0EB-DFA5-46FB-AB76-3D4C1D2D429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3D8327-BA69-4A0D-A051-13A593151840}" type="pres">
      <dgm:prSet presAssocID="{FC0C84FB-AB53-4AC7-BD29-FA70A16261DD}" presName="parTrans" presStyleLbl="bgSibTrans2D1" presStyleIdx="2" presStyleCnt="3"/>
      <dgm:spPr/>
      <dgm:t>
        <a:bodyPr/>
        <a:lstStyle/>
        <a:p>
          <a:endParaRPr lang="zh-CN" altLang="en-US"/>
        </a:p>
      </dgm:t>
    </dgm:pt>
    <dgm:pt modelId="{BC3AD2B9-F03F-465A-8EDB-8BD5CF452B5E}" type="pres">
      <dgm:prSet presAssocID="{AA396A46-7072-4FFA-BF40-E835E46B3D9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314DA4F-C2C4-4BC4-B028-8F9754543939}" srcId="{C0632F65-F672-453F-B2CA-8D0A4B2F70CE}" destId="{5CCDA0EB-DFA5-46FB-AB76-3D4C1D2D4291}" srcOrd="1" destOrd="0" parTransId="{07BF10C7-EEDC-464E-B536-048C65ACACF0}" sibTransId="{46FE68FF-6B45-4E0F-9910-D9ADC8D0FA18}"/>
    <dgm:cxn modelId="{4E76C850-B4BD-4037-B963-2DA551C2A9D3}" srcId="{C0632F65-F672-453F-B2CA-8D0A4B2F70CE}" destId="{AA396A46-7072-4FFA-BF40-E835E46B3D94}" srcOrd="2" destOrd="0" parTransId="{FC0C84FB-AB53-4AC7-BD29-FA70A16261DD}" sibTransId="{2689F2EB-F41B-4DE6-A6DB-6BF7234FF190}"/>
    <dgm:cxn modelId="{D3051146-3555-4E24-BAA0-A321C73F98CA}" type="presOf" srcId="{FC0C84FB-AB53-4AC7-BD29-FA70A16261DD}" destId="{6F3D8327-BA69-4A0D-A051-13A593151840}" srcOrd="0" destOrd="0" presId="urn:microsoft.com/office/officeart/2005/8/layout/radial4"/>
    <dgm:cxn modelId="{2AFD7178-6CD2-4D01-8D91-410525B6CB7B}" type="presOf" srcId="{AA396A46-7072-4FFA-BF40-E835E46B3D94}" destId="{BC3AD2B9-F03F-465A-8EDB-8BD5CF452B5E}" srcOrd="0" destOrd="0" presId="urn:microsoft.com/office/officeart/2005/8/layout/radial4"/>
    <dgm:cxn modelId="{9879C5EB-BEBE-4021-BAB2-EFB4E064554F}" type="presOf" srcId="{5A9273DA-670B-4A2D-8880-403A69B3F154}" destId="{5D3CFDEE-A9D0-41D6-9204-B39BFC42E249}" srcOrd="0" destOrd="0" presId="urn:microsoft.com/office/officeart/2005/8/layout/radial4"/>
    <dgm:cxn modelId="{08D4C3B4-1B26-400C-9551-520678B5C782}" type="presOf" srcId="{07BF10C7-EEDC-464E-B536-048C65ACACF0}" destId="{31893183-986D-4531-8A31-1C2A3EC98323}" srcOrd="0" destOrd="0" presId="urn:microsoft.com/office/officeart/2005/8/layout/radial4"/>
    <dgm:cxn modelId="{87AB35DE-3968-419D-B7F1-3EE1A4BD6CBF}" srcId="{89E09EF8-7276-4A55-A690-856DBE128D15}" destId="{C0632F65-F672-453F-B2CA-8D0A4B2F70CE}" srcOrd="0" destOrd="0" parTransId="{DB970468-B5F3-44FB-9CC2-9ADA84D501F6}" sibTransId="{5AA5066E-D60E-41E5-924A-F92A670D228F}"/>
    <dgm:cxn modelId="{4DA6A7E1-3247-4DFF-A5DD-D274A8FD0366}" srcId="{C0632F65-F672-453F-B2CA-8D0A4B2F70CE}" destId="{5A9273DA-670B-4A2D-8880-403A69B3F154}" srcOrd="0" destOrd="0" parTransId="{011BE6ED-026D-4341-A922-0590674C0993}" sibTransId="{387F038B-2327-4744-943D-33885B1B59D9}"/>
    <dgm:cxn modelId="{FAB0DE0A-ADCF-45AD-A94C-099F6BA87023}" type="presOf" srcId="{5CCDA0EB-DFA5-46FB-AB76-3D4C1D2D4291}" destId="{91DA838F-9E95-4618-99C5-B629606F137C}" srcOrd="0" destOrd="0" presId="urn:microsoft.com/office/officeart/2005/8/layout/radial4"/>
    <dgm:cxn modelId="{308634A3-D035-442D-A04D-1F7EC482704F}" type="presOf" srcId="{89E09EF8-7276-4A55-A690-856DBE128D15}" destId="{1324313D-0E60-414B-9273-4737E36097DB}" srcOrd="0" destOrd="0" presId="urn:microsoft.com/office/officeart/2005/8/layout/radial4"/>
    <dgm:cxn modelId="{8B6174DE-936D-4CD8-B35B-160490760F55}" type="presOf" srcId="{C0632F65-F672-453F-B2CA-8D0A4B2F70CE}" destId="{B478F981-C326-472C-A4A7-65F9FC964719}" srcOrd="0" destOrd="0" presId="urn:microsoft.com/office/officeart/2005/8/layout/radial4"/>
    <dgm:cxn modelId="{DA1262BE-1003-4D56-8025-8DDA78881FF0}" type="presOf" srcId="{011BE6ED-026D-4341-A922-0590674C0993}" destId="{6E3DDD47-E569-4430-A0D0-99B7B7303E5A}" srcOrd="0" destOrd="0" presId="urn:microsoft.com/office/officeart/2005/8/layout/radial4"/>
    <dgm:cxn modelId="{11F9488D-A051-4DF7-8E09-C1A4ECC91822}" type="presParOf" srcId="{1324313D-0E60-414B-9273-4737E36097DB}" destId="{B478F981-C326-472C-A4A7-65F9FC964719}" srcOrd="0" destOrd="0" presId="urn:microsoft.com/office/officeart/2005/8/layout/radial4"/>
    <dgm:cxn modelId="{0A73558D-7E5B-443B-93D2-085E8FE4084A}" type="presParOf" srcId="{1324313D-0E60-414B-9273-4737E36097DB}" destId="{6E3DDD47-E569-4430-A0D0-99B7B7303E5A}" srcOrd="1" destOrd="0" presId="urn:microsoft.com/office/officeart/2005/8/layout/radial4"/>
    <dgm:cxn modelId="{0201F895-0886-429B-84EE-5A6100C3F6C8}" type="presParOf" srcId="{1324313D-0E60-414B-9273-4737E36097DB}" destId="{5D3CFDEE-A9D0-41D6-9204-B39BFC42E249}" srcOrd="2" destOrd="0" presId="urn:microsoft.com/office/officeart/2005/8/layout/radial4"/>
    <dgm:cxn modelId="{888AFE73-7A7C-4E7F-956E-16D2F7F2A603}" type="presParOf" srcId="{1324313D-0E60-414B-9273-4737E36097DB}" destId="{31893183-986D-4531-8A31-1C2A3EC98323}" srcOrd="3" destOrd="0" presId="urn:microsoft.com/office/officeart/2005/8/layout/radial4"/>
    <dgm:cxn modelId="{19E10ED8-A254-487F-8946-5E142D753E8C}" type="presParOf" srcId="{1324313D-0E60-414B-9273-4737E36097DB}" destId="{91DA838F-9E95-4618-99C5-B629606F137C}" srcOrd="4" destOrd="0" presId="urn:microsoft.com/office/officeart/2005/8/layout/radial4"/>
    <dgm:cxn modelId="{CDF8E714-946D-4569-85B8-C639532C9AEE}" type="presParOf" srcId="{1324313D-0E60-414B-9273-4737E36097DB}" destId="{6F3D8327-BA69-4A0D-A051-13A593151840}" srcOrd="5" destOrd="0" presId="urn:microsoft.com/office/officeart/2005/8/layout/radial4"/>
    <dgm:cxn modelId="{880EE771-57CD-4128-A1C6-91454EE799EC}" type="presParOf" srcId="{1324313D-0E60-414B-9273-4737E36097DB}" destId="{BC3AD2B9-F03F-465A-8EDB-8BD5CF452B5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D6D97F-8030-4976-AFC1-C75909200D78}" type="doc">
      <dgm:prSet loTypeId="urn:microsoft.com/office/officeart/2005/8/layout/arrow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C381F705-20A3-4B0B-83BA-6ACD6A06FFD1}">
      <dgm:prSet phldrT="[文本]" custT="1"/>
      <dgm:spPr/>
      <dgm:t>
        <a:bodyPr/>
        <a:lstStyle/>
        <a:p>
          <a:pPr>
            <a:lnSpc>
              <a:spcPct val="90000"/>
            </a:lnSpc>
          </a:pPr>
          <a:r>
            <a:rPr lang="zh-CN" altLang="en-US" sz="1400" b="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期货市场流动性</a:t>
          </a:r>
        </a:p>
      </dgm:t>
    </dgm:pt>
    <dgm:pt modelId="{B605753D-4087-488B-B9D3-BCCE3C2F5B0B}" type="parTrans" cxnId="{8E1DFAEA-1902-49A2-9C25-09D0591F3A1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A55A53-3A7A-44E4-886E-9A2A88E6F74D}" type="sibTrans" cxnId="{8E1DFAEA-1902-49A2-9C25-09D0591F3A1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EDA9E9E-13BD-41E9-8526-F16905EFA203}">
      <dgm:prSet phldrT="[文本]" custT="1"/>
      <dgm:spPr>
        <a:solidFill>
          <a:srgbClr val="0070C0"/>
        </a:solidFill>
      </dgm:spPr>
      <dgm:t>
        <a:bodyPr/>
        <a:lstStyle/>
        <a:p>
          <a:r>
            <a: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rPr>
            <a:t>做市业务</a:t>
          </a:r>
        </a:p>
      </dgm:t>
    </dgm:pt>
    <dgm:pt modelId="{ABFC6FF2-73E8-468A-AB44-69981455499F}" type="parTrans" cxnId="{B5A2FE2B-B295-4563-A0FE-4A9A8650A317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E594383-1487-48A3-B80D-12D8F3495580}" type="sibTrans" cxnId="{B5A2FE2B-B295-4563-A0FE-4A9A8650A317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CE99214-C1C7-4F4A-A9CC-B477FFB29AAC}" type="pres">
      <dgm:prSet presAssocID="{EBD6D97F-8030-4976-AFC1-C75909200D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6FAA96B-F88E-4DED-AFE5-AA41ADA1C5D5}" type="pres">
      <dgm:prSet presAssocID="{C381F705-20A3-4B0B-83BA-6ACD6A06FFD1}" presName="arrow" presStyleLbl="node1" presStyleIdx="0" presStyleCnt="2" custScaleX="100993" custScaleY="84690" custRadScaleRad="112203" custRadScaleInc="447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FDE32F-8180-4A29-9C9F-5AF1E0980717}" type="pres">
      <dgm:prSet presAssocID="{BEDA9E9E-13BD-41E9-8526-F16905EFA203}" presName="arrow" presStyleLbl="node1" presStyleIdx="1" presStyleCnt="2" custScaleY="98024" custRadScaleRad="79599" custRadScaleInc="-74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2D75489-2BEC-46CF-8418-4795E650EAEC}" type="presOf" srcId="{C381F705-20A3-4B0B-83BA-6ACD6A06FFD1}" destId="{F6FAA96B-F88E-4DED-AFE5-AA41ADA1C5D5}" srcOrd="0" destOrd="0" presId="urn:microsoft.com/office/officeart/2005/8/layout/arrow5"/>
    <dgm:cxn modelId="{B5A2FE2B-B295-4563-A0FE-4A9A8650A317}" srcId="{EBD6D97F-8030-4976-AFC1-C75909200D78}" destId="{BEDA9E9E-13BD-41E9-8526-F16905EFA203}" srcOrd="1" destOrd="0" parTransId="{ABFC6FF2-73E8-468A-AB44-69981455499F}" sibTransId="{BE594383-1487-48A3-B80D-12D8F3495580}"/>
    <dgm:cxn modelId="{41ACC1D7-E46D-451F-90D9-48FA6432FA4C}" type="presOf" srcId="{EBD6D97F-8030-4976-AFC1-C75909200D78}" destId="{6CE99214-C1C7-4F4A-A9CC-B477FFB29AAC}" srcOrd="0" destOrd="0" presId="urn:microsoft.com/office/officeart/2005/8/layout/arrow5"/>
    <dgm:cxn modelId="{32BC8626-F963-480E-BC4D-658BF0633088}" type="presOf" srcId="{BEDA9E9E-13BD-41E9-8526-F16905EFA203}" destId="{DCFDE32F-8180-4A29-9C9F-5AF1E0980717}" srcOrd="0" destOrd="0" presId="urn:microsoft.com/office/officeart/2005/8/layout/arrow5"/>
    <dgm:cxn modelId="{8E1DFAEA-1902-49A2-9C25-09D0591F3A1E}" srcId="{EBD6D97F-8030-4976-AFC1-C75909200D78}" destId="{C381F705-20A3-4B0B-83BA-6ACD6A06FFD1}" srcOrd="0" destOrd="0" parTransId="{B605753D-4087-488B-B9D3-BCCE3C2F5B0B}" sibTransId="{B3A55A53-3A7A-44E4-886E-9A2A88E6F74D}"/>
    <dgm:cxn modelId="{1947C5C8-214A-4F9B-8153-E3F4A3341923}" type="presParOf" srcId="{6CE99214-C1C7-4F4A-A9CC-B477FFB29AAC}" destId="{F6FAA96B-F88E-4DED-AFE5-AA41ADA1C5D5}" srcOrd="0" destOrd="0" presId="urn:microsoft.com/office/officeart/2005/8/layout/arrow5"/>
    <dgm:cxn modelId="{476AC0A4-013C-47EA-898F-65872341C1A4}" type="presParOf" srcId="{6CE99214-C1C7-4F4A-A9CC-B477FFB29AAC}" destId="{DCFDE32F-8180-4A29-9C9F-5AF1E098071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A71BF7-78C3-4CBB-9919-38CAD1F10149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EF8A133-8B88-4239-9E07-15828ECD4555}">
      <dgm:prSet phldrT="[文本]" custT="1"/>
      <dgm:spPr>
        <a:solidFill>
          <a:srgbClr val="7030A0"/>
        </a:solidFill>
      </dgm:spPr>
      <dgm:t>
        <a:bodyPr/>
        <a:lstStyle/>
        <a:p>
          <a:pPr algn="ctr"/>
          <a:r>
            <a: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个性化风险管理方案</a:t>
          </a:r>
        </a:p>
      </dgm:t>
    </dgm:pt>
    <dgm:pt modelId="{3C0C0031-0C23-4065-AF7C-134C3428F35D}" type="parTrans" cxnId="{C16DC4A1-44F9-4011-81E3-3616EE89758B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009DAB5-B16D-4D20-A6C4-663B2F0B7961}" type="sibTrans" cxnId="{C16DC4A1-44F9-4011-81E3-3616EE89758B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DDA4478-C123-4252-8DB3-BB65299DC434}">
      <dgm:prSet phldrT="[文本]" custT="1"/>
      <dgm:spPr>
        <a:solidFill>
          <a:srgbClr val="0070C0"/>
        </a:solidFill>
      </dgm:spPr>
      <dgm:t>
        <a:bodyPr/>
        <a:lstStyle/>
        <a:p>
          <a:pPr algn="ctr"/>
          <a:r>
            <a: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场外衍生品</a:t>
          </a:r>
        </a:p>
      </dgm:t>
    </dgm:pt>
    <dgm:pt modelId="{9AAE3895-B4F9-499F-8377-8750AA3B9457}" type="parTrans" cxnId="{834D0444-85CC-4BB2-9088-5102CB0586B5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20160E-3A62-4EBE-B4DA-BBD183F50F03}" type="sibTrans" cxnId="{834D0444-85CC-4BB2-9088-5102CB0586B5}">
      <dgm:prSet/>
      <dgm:spPr/>
      <dgm:t>
        <a:bodyPr/>
        <a:lstStyle/>
        <a:p>
          <a:endParaRPr lang="zh-CN" altLang="en-US" sz="105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AB59E40-19BB-40F2-8FB1-5D2E2442E12E}" type="pres">
      <dgm:prSet presAssocID="{C5A71BF7-78C3-4CBB-9919-38CAD1F1014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5D98922-6721-43B5-8708-625345AA9273}" type="pres">
      <dgm:prSet presAssocID="{2EF8A133-8B88-4239-9E07-15828ECD4555}" presName="upArrow" presStyleLbl="node1" presStyleIdx="0" presStyleCnt="2" custAng="19163104" custScaleX="22250" custLinFactX="79558" custLinFactNeighborX="100000" custLinFactNeighborY="25345"/>
      <dgm:spPr>
        <a:solidFill>
          <a:srgbClr val="7030A0"/>
        </a:solidFill>
        <a:ln>
          <a:solidFill>
            <a:srgbClr val="7030A0"/>
          </a:solidFill>
        </a:ln>
      </dgm:spPr>
    </dgm:pt>
    <dgm:pt modelId="{F4632585-2350-4257-B662-B91DDB73FA4A}" type="pres">
      <dgm:prSet presAssocID="{2EF8A133-8B88-4239-9E07-15828ECD4555}" presName="upArrowText" presStyleLbl="revTx" presStyleIdx="0" presStyleCnt="2" custScaleX="60967" custScaleY="74614" custLinFactY="9930" custLinFactNeighborX="-5742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897185-80E8-4421-9FBB-73D333351F3A}" type="pres">
      <dgm:prSet presAssocID="{0DDA4478-C123-4252-8DB3-BB65299DC434}" presName="downArrow" presStyleLbl="node1" presStyleIdx="1" presStyleCnt="2" custAng="2110606" custScaleX="28449" custLinFactNeighborX="88182" custLinFactNeighborY="-81204"/>
      <dgm:spPr>
        <a:solidFill>
          <a:srgbClr val="7030A0"/>
        </a:solidFill>
      </dgm:spPr>
    </dgm:pt>
    <dgm:pt modelId="{94409D1C-B857-43C6-8BD2-BC8FF9A41D47}" type="pres">
      <dgm:prSet presAssocID="{0DDA4478-C123-4252-8DB3-BB65299DC434}" presName="downArrowText" presStyleLbl="revTx" presStyleIdx="1" presStyleCnt="2" custScaleX="38845" custScaleY="71768" custLinFactNeighborX="7737" custLinFactNeighborY="195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916155B-4813-4169-AAC8-E6ADE91E1E9F}" type="presOf" srcId="{C5A71BF7-78C3-4CBB-9919-38CAD1F10149}" destId="{6AB59E40-19BB-40F2-8FB1-5D2E2442E12E}" srcOrd="0" destOrd="0" presId="urn:microsoft.com/office/officeart/2005/8/layout/arrow4"/>
    <dgm:cxn modelId="{C9DF6D4A-F5B2-4345-BDEF-E50FBF697810}" type="presOf" srcId="{0DDA4478-C123-4252-8DB3-BB65299DC434}" destId="{94409D1C-B857-43C6-8BD2-BC8FF9A41D47}" srcOrd="0" destOrd="0" presId="urn:microsoft.com/office/officeart/2005/8/layout/arrow4"/>
    <dgm:cxn modelId="{25269C9A-467B-4DC9-9F15-CB0FBA752319}" type="presOf" srcId="{2EF8A133-8B88-4239-9E07-15828ECD4555}" destId="{F4632585-2350-4257-B662-B91DDB73FA4A}" srcOrd="0" destOrd="0" presId="urn:microsoft.com/office/officeart/2005/8/layout/arrow4"/>
    <dgm:cxn modelId="{834D0444-85CC-4BB2-9088-5102CB0586B5}" srcId="{C5A71BF7-78C3-4CBB-9919-38CAD1F10149}" destId="{0DDA4478-C123-4252-8DB3-BB65299DC434}" srcOrd="1" destOrd="0" parTransId="{9AAE3895-B4F9-499F-8377-8750AA3B9457}" sibTransId="{6720160E-3A62-4EBE-B4DA-BBD183F50F03}"/>
    <dgm:cxn modelId="{C16DC4A1-44F9-4011-81E3-3616EE89758B}" srcId="{C5A71BF7-78C3-4CBB-9919-38CAD1F10149}" destId="{2EF8A133-8B88-4239-9E07-15828ECD4555}" srcOrd="0" destOrd="0" parTransId="{3C0C0031-0C23-4065-AF7C-134C3428F35D}" sibTransId="{4009DAB5-B16D-4D20-A6C4-663B2F0B7961}"/>
    <dgm:cxn modelId="{D1F46F5E-3BDA-4E26-8DF3-6EE9D361EE75}" type="presParOf" srcId="{6AB59E40-19BB-40F2-8FB1-5D2E2442E12E}" destId="{D5D98922-6721-43B5-8708-625345AA9273}" srcOrd="0" destOrd="0" presId="urn:microsoft.com/office/officeart/2005/8/layout/arrow4"/>
    <dgm:cxn modelId="{E158CD6A-C97D-4DB4-A490-82B257357198}" type="presParOf" srcId="{6AB59E40-19BB-40F2-8FB1-5D2E2442E12E}" destId="{F4632585-2350-4257-B662-B91DDB73FA4A}" srcOrd="1" destOrd="0" presId="urn:microsoft.com/office/officeart/2005/8/layout/arrow4"/>
    <dgm:cxn modelId="{66E0407C-9376-4888-98B4-160B07BF49B4}" type="presParOf" srcId="{6AB59E40-19BB-40F2-8FB1-5D2E2442E12E}" destId="{42897185-80E8-4421-9FBB-73D333351F3A}" srcOrd="2" destOrd="0" presId="urn:microsoft.com/office/officeart/2005/8/layout/arrow4"/>
    <dgm:cxn modelId="{59D6F16D-2047-4D1F-9428-824AD539BF1E}" type="presParOf" srcId="{6AB59E40-19BB-40F2-8FB1-5D2E2442E12E}" destId="{94409D1C-B857-43C6-8BD2-BC8FF9A41D47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4638C9-AF91-41A7-8B31-E8F2C99D3B8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586EEB91-EAFF-4F75-845F-F1DD89CCA570}" type="pres">
      <dgm:prSet presAssocID="{474638C9-AF91-41A7-8B31-E8F2C99D3B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3CC3CE8-A003-46C7-AFF0-5B272FFAFFE9}" type="presOf" srcId="{474638C9-AF91-41A7-8B31-E8F2C99D3B82}" destId="{586EEB91-EAFF-4F75-845F-F1DD89CCA5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4638C9-AF91-41A7-8B31-E8F2C99D3B8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586EEB91-EAFF-4F75-845F-F1DD89CCA570}" type="pres">
      <dgm:prSet presAssocID="{474638C9-AF91-41A7-8B31-E8F2C99D3B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6D4CC3B-ACA2-4C15-8109-882BC3D4A0A3}" type="presOf" srcId="{474638C9-AF91-41A7-8B31-E8F2C99D3B82}" destId="{586EEB91-EAFF-4F75-845F-F1DD89CCA5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4638C9-AF91-41A7-8B31-E8F2C99D3B8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586EEB91-EAFF-4F75-845F-F1DD89CCA570}" type="pres">
      <dgm:prSet presAssocID="{474638C9-AF91-41A7-8B31-E8F2C99D3B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E392561-753D-4F63-B685-0DCFE46FE869}" type="presOf" srcId="{474638C9-AF91-41A7-8B31-E8F2C99D3B82}" destId="{586EEB91-EAFF-4F75-845F-F1DD89CCA5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4638C9-AF91-41A7-8B31-E8F2C99D3B8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586EEB91-EAFF-4F75-845F-F1DD89CCA570}" type="pres">
      <dgm:prSet presAssocID="{474638C9-AF91-41A7-8B31-E8F2C99D3B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33399E2-93EB-46FB-BAB8-B305D31609F2}" type="presOf" srcId="{474638C9-AF91-41A7-8B31-E8F2C99D3B82}" destId="{586EEB91-EAFF-4F75-845F-F1DD89CCA5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4CBFC-3347-44B4-A517-22BA525DBE33}">
      <dsp:nvSpPr>
        <dsp:cNvPr id="0" name=""/>
        <dsp:cNvSpPr/>
      </dsp:nvSpPr>
      <dsp:spPr>
        <a:xfrm rot="21300000">
          <a:off x="1200765" y="259455"/>
          <a:ext cx="1489884" cy="130348"/>
        </a:xfrm>
        <a:prstGeom prst="mathMinus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C3162-C69C-4D4B-8761-9FC20EF43DC7}">
      <dsp:nvSpPr>
        <dsp:cNvPr id="0" name=""/>
        <dsp:cNvSpPr/>
      </dsp:nvSpPr>
      <dsp:spPr>
        <a:xfrm>
          <a:off x="466969" y="32463"/>
          <a:ext cx="1167424" cy="259704"/>
        </a:xfrm>
        <a:prstGeom prst="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4BBED-C659-4897-8EAA-E63037EAD90C}">
      <dsp:nvSpPr>
        <dsp:cNvPr id="0" name=""/>
        <dsp:cNvSpPr/>
      </dsp:nvSpPr>
      <dsp:spPr>
        <a:xfrm>
          <a:off x="2204708" y="0"/>
          <a:ext cx="1245253" cy="272689"/>
        </a:xfrm>
        <a:prstGeom prst="rect">
          <a:avLst/>
        </a:prstGeom>
        <a:noFill/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金融市场</a:t>
          </a:r>
        </a:p>
      </dsp:txBody>
      <dsp:txXfrm>
        <a:off x="2204708" y="0"/>
        <a:ext cx="1245253" cy="272689"/>
      </dsp:txXfrm>
    </dsp:sp>
    <dsp:sp modelId="{3FC65EEA-41EA-4474-A609-388371BB17A2}">
      <dsp:nvSpPr>
        <dsp:cNvPr id="0" name=""/>
        <dsp:cNvSpPr/>
      </dsp:nvSpPr>
      <dsp:spPr>
        <a:xfrm>
          <a:off x="2257021" y="357093"/>
          <a:ext cx="1167424" cy="259704"/>
        </a:xfrm>
        <a:prstGeom prst="upArrow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F040A-68D5-4682-839B-D215AAB2881A}">
      <dsp:nvSpPr>
        <dsp:cNvPr id="0" name=""/>
        <dsp:cNvSpPr/>
      </dsp:nvSpPr>
      <dsp:spPr>
        <a:xfrm>
          <a:off x="461515" y="363026"/>
          <a:ext cx="1245253" cy="272689"/>
        </a:xfrm>
        <a:prstGeom prst="rect">
          <a:avLst/>
        </a:prstGeom>
        <a:noFill/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商品市场</a:t>
          </a:r>
        </a:p>
      </dsp:txBody>
      <dsp:txXfrm>
        <a:off x="461515" y="363026"/>
        <a:ext cx="1245253" cy="272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7994D-F4D3-4F18-9794-41215C3C7AB8}">
      <dsp:nvSpPr>
        <dsp:cNvPr id="0" name=""/>
        <dsp:cNvSpPr/>
      </dsp:nvSpPr>
      <dsp:spPr>
        <a:xfrm>
          <a:off x="3469372" y="1934677"/>
          <a:ext cx="2364606" cy="2364606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民营企业</a:t>
          </a:r>
        </a:p>
      </dsp:txBody>
      <dsp:txXfrm>
        <a:off x="3944763" y="2488575"/>
        <a:ext cx="1413824" cy="1215456"/>
      </dsp:txXfrm>
    </dsp:sp>
    <dsp:sp modelId="{A737B87F-5902-4106-AA43-D7B8688B8240}">
      <dsp:nvSpPr>
        <dsp:cNvPr id="0" name=""/>
        <dsp:cNvSpPr/>
      </dsp:nvSpPr>
      <dsp:spPr>
        <a:xfrm>
          <a:off x="2093601" y="1375770"/>
          <a:ext cx="1719713" cy="1719713"/>
        </a:xfrm>
        <a:prstGeom prst="gear6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国有企业</a:t>
          </a:r>
        </a:p>
      </dsp:txBody>
      <dsp:txXfrm>
        <a:off x="2526544" y="1811330"/>
        <a:ext cx="853827" cy="848593"/>
      </dsp:txXfrm>
    </dsp:sp>
    <dsp:sp modelId="{184389A2-CE5C-404F-AD49-6D3463767B92}">
      <dsp:nvSpPr>
        <dsp:cNvPr id="0" name=""/>
        <dsp:cNvSpPr/>
      </dsp:nvSpPr>
      <dsp:spPr>
        <a:xfrm rot="20700000">
          <a:off x="3056817" y="189343"/>
          <a:ext cx="1684968" cy="1684968"/>
        </a:xfrm>
        <a:prstGeom prst="gear6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外资企业</a:t>
          </a:r>
        </a:p>
      </dsp:txBody>
      <dsp:txXfrm rot="-20700000">
        <a:off x="3426379" y="558906"/>
        <a:ext cx="945842" cy="945842"/>
      </dsp:txXfrm>
    </dsp:sp>
    <dsp:sp modelId="{012E2003-8742-429C-85A6-D01235A6CE91}">
      <dsp:nvSpPr>
        <dsp:cNvPr id="0" name=""/>
        <dsp:cNvSpPr/>
      </dsp:nvSpPr>
      <dsp:spPr>
        <a:xfrm>
          <a:off x="3288702" y="1577208"/>
          <a:ext cx="3026695" cy="3026695"/>
        </a:xfrm>
        <a:prstGeom prst="circularArrow">
          <a:avLst>
            <a:gd name="adj1" fmla="val 4687"/>
            <a:gd name="adj2" fmla="val 299029"/>
            <a:gd name="adj3" fmla="val 2518672"/>
            <a:gd name="adj4" fmla="val 15855889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7DD1F-AA45-4828-A534-C42C5FB9FDE7}">
      <dsp:nvSpPr>
        <dsp:cNvPr id="0" name=""/>
        <dsp:cNvSpPr/>
      </dsp:nvSpPr>
      <dsp:spPr>
        <a:xfrm>
          <a:off x="1789043" y="994812"/>
          <a:ext cx="2199083" cy="21990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A9592-F6B6-4B9D-8C98-9CCBFD4F834D}">
      <dsp:nvSpPr>
        <dsp:cNvPr id="0" name=""/>
        <dsp:cNvSpPr/>
      </dsp:nvSpPr>
      <dsp:spPr>
        <a:xfrm>
          <a:off x="2667066" y="-180177"/>
          <a:ext cx="2371055" cy="23710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8F981-C326-472C-A4A7-65F9FC964719}">
      <dsp:nvSpPr>
        <dsp:cNvPr id="0" name=""/>
        <dsp:cNvSpPr/>
      </dsp:nvSpPr>
      <dsp:spPr>
        <a:xfrm>
          <a:off x="2581980" y="1579261"/>
          <a:ext cx="1326246" cy="1326246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基差贸易</a:t>
          </a:r>
        </a:p>
      </dsp:txBody>
      <dsp:txXfrm>
        <a:off x="2776204" y="1773485"/>
        <a:ext cx="937798" cy="937798"/>
      </dsp:txXfrm>
    </dsp:sp>
    <dsp:sp modelId="{6E3DDD47-E569-4430-A0D0-99B7B7303E5A}">
      <dsp:nvSpPr>
        <dsp:cNvPr id="0" name=""/>
        <dsp:cNvSpPr/>
      </dsp:nvSpPr>
      <dsp:spPr>
        <a:xfrm rot="12900000">
          <a:off x="1729762" y="1347891"/>
          <a:ext cx="1015556" cy="3779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3CFDEE-A9D0-41D6-9204-B39BFC42E249}">
      <dsp:nvSpPr>
        <dsp:cNvPr id="0" name=""/>
        <dsp:cNvSpPr/>
      </dsp:nvSpPr>
      <dsp:spPr>
        <a:xfrm>
          <a:off x="1191626" y="741658"/>
          <a:ext cx="1259933" cy="1007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货物处置</a:t>
          </a:r>
        </a:p>
      </dsp:txBody>
      <dsp:txXfrm>
        <a:off x="1221148" y="771180"/>
        <a:ext cx="1200889" cy="948903"/>
      </dsp:txXfrm>
    </dsp:sp>
    <dsp:sp modelId="{31893183-986D-4531-8A31-1C2A3EC98323}">
      <dsp:nvSpPr>
        <dsp:cNvPr id="0" name=""/>
        <dsp:cNvSpPr/>
      </dsp:nvSpPr>
      <dsp:spPr>
        <a:xfrm rot="16200000">
          <a:off x="2737325" y="823386"/>
          <a:ext cx="1015556" cy="377980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DA838F-9E95-4618-99C5-B629606F137C}">
      <dsp:nvSpPr>
        <dsp:cNvPr id="0" name=""/>
        <dsp:cNvSpPr/>
      </dsp:nvSpPr>
      <dsp:spPr>
        <a:xfrm>
          <a:off x="2615137" y="625"/>
          <a:ext cx="1259933" cy="100794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资金供给</a:t>
          </a:r>
        </a:p>
      </dsp:txBody>
      <dsp:txXfrm>
        <a:off x="2644659" y="30147"/>
        <a:ext cx="1200889" cy="948903"/>
      </dsp:txXfrm>
    </dsp:sp>
    <dsp:sp modelId="{6F3D8327-BA69-4A0D-A051-13A593151840}">
      <dsp:nvSpPr>
        <dsp:cNvPr id="0" name=""/>
        <dsp:cNvSpPr/>
      </dsp:nvSpPr>
      <dsp:spPr>
        <a:xfrm rot="19500000">
          <a:off x="3744889" y="1347891"/>
          <a:ext cx="1015556" cy="3779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C3AD2B9-F03F-465A-8EDB-8BD5CF452B5E}">
      <dsp:nvSpPr>
        <dsp:cNvPr id="0" name=""/>
        <dsp:cNvSpPr/>
      </dsp:nvSpPr>
      <dsp:spPr>
        <a:xfrm>
          <a:off x="4038647" y="741658"/>
          <a:ext cx="1259933" cy="1007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风险管理</a:t>
          </a:r>
        </a:p>
      </dsp:txBody>
      <dsp:txXfrm>
        <a:off x="4068169" y="771180"/>
        <a:ext cx="1200889" cy="9489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AA96B-F88E-4DED-AFE5-AA41ADA1C5D5}">
      <dsp:nvSpPr>
        <dsp:cNvPr id="0" name=""/>
        <dsp:cNvSpPr/>
      </dsp:nvSpPr>
      <dsp:spPr>
        <a:xfrm rot="16200000">
          <a:off x="-87015" y="116987"/>
          <a:ext cx="1449413" cy="1215439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0" kern="12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期货市场流动性</a:t>
          </a:r>
        </a:p>
      </dsp:txBody>
      <dsp:txXfrm rot="5400000">
        <a:off x="29972" y="362353"/>
        <a:ext cx="1002737" cy="724707"/>
      </dsp:txXfrm>
    </dsp:sp>
    <dsp:sp modelId="{DCFDE32F-8180-4A29-9C9F-5AF1E0980717}">
      <dsp:nvSpPr>
        <dsp:cNvPr id="0" name=""/>
        <dsp:cNvSpPr/>
      </dsp:nvSpPr>
      <dsp:spPr>
        <a:xfrm rot="5400000">
          <a:off x="1359087" y="22411"/>
          <a:ext cx="1435162" cy="1406803"/>
        </a:xfrm>
        <a:prstGeom prst="downArrow">
          <a:avLst>
            <a:gd name="adj1" fmla="val 50000"/>
            <a:gd name="adj2" fmla="val 35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做市业务</a:t>
          </a:r>
        </a:p>
      </dsp:txBody>
      <dsp:txXfrm rot="-5400000">
        <a:off x="1619458" y="367022"/>
        <a:ext cx="1160612" cy="7175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98922-6721-43B5-8708-625345AA9273}">
      <dsp:nvSpPr>
        <dsp:cNvPr id="0" name=""/>
        <dsp:cNvSpPr/>
      </dsp:nvSpPr>
      <dsp:spPr>
        <a:xfrm rot="19163104">
          <a:off x="3254129" y="201740"/>
          <a:ext cx="236140" cy="795978"/>
        </a:xfrm>
        <a:prstGeom prst="upArrow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32585-2350-4257-B662-B91DDB73FA4A}">
      <dsp:nvSpPr>
        <dsp:cNvPr id="0" name=""/>
        <dsp:cNvSpPr/>
      </dsp:nvSpPr>
      <dsp:spPr>
        <a:xfrm>
          <a:off x="723816" y="976052"/>
          <a:ext cx="2099304" cy="593911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个性化风险管理方案</a:t>
          </a:r>
        </a:p>
      </dsp:txBody>
      <dsp:txXfrm>
        <a:off x="723816" y="976052"/>
        <a:ext cx="2099304" cy="593911"/>
      </dsp:txXfrm>
    </dsp:sp>
    <dsp:sp modelId="{42897185-80E8-4421-9FBB-73D333351F3A}">
      <dsp:nvSpPr>
        <dsp:cNvPr id="0" name=""/>
        <dsp:cNvSpPr/>
      </dsp:nvSpPr>
      <dsp:spPr>
        <a:xfrm rot="2110606">
          <a:off x="2569848" y="215943"/>
          <a:ext cx="301930" cy="795978"/>
        </a:xfrm>
        <a:prstGeom prst="downArrow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09D1C-B857-43C6-8BD2-BC8FF9A41D47}">
      <dsp:nvSpPr>
        <dsp:cNvPr id="0" name=""/>
        <dsp:cNvSpPr/>
      </dsp:nvSpPr>
      <dsp:spPr>
        <a:xfrm>
          <a:off x="3666726" y="990239"/>
          <a:ext cx="1337567" cy="571257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场外衍生品</a:t>
          </a:r>
        </a:p>
      </dsp:txBody>
      <dsp:txXfrm>
        <a:off x="3666726" y="990239"/>
        <a:ext cx="1337567" cy="5712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3FE79-FF1E-4A12-A89B-62337C60E8A7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22C4-50D5-4C20-9C90-3B55ED6B93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60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业务环节复杂：流通过程中，涉及采购、加工、运输、仓储、托管、保险、结算和销售等多个环节，业务环节复杂、定价模式多样，各个节点均需要专业人员进行风险管控。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风险类型多样：商品价格波动巨大、需求的周期性与季节性，行业同质化竞争激烈、交易量与交易金额大，合作方信用风险、仓储物流中的货权风险等。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322C4-50D5-4C20-9C90-3B55ED6B93C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58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银行、券商、保险、基金介入程度低，企业往往自己进行保值操作。而受制于操作经验、客场席位、体制评价等因素，效果往往不好。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322C4-50D5-4C20-9C90-3B55ED6B93C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032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期货公司摆脱传统的经纪业务角色，除了投资咨询业务外，发展资产管理和风险管理业务。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322C4-50D5-4C20-9C90-3B55ED6B93C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68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322C4-50D5-4C20-9C90-3B55ED6B93C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42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322C4-50D5-4C20-9C90-3B55ED6B93C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096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322C4-50D5-4C20-9C90-3B55ED6B93C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393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322C4-50D5-4C20-9C90-3B55ED6B93C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1002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322C4-50D5-4C20-9C90-3B55ED6B93C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042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322C4-50D5-4C20-9C90-3B55ED6B93C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40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B9F9-1544-4922-9EB5-65972F322B87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4BEE-1973-4BD9-A729-76B9E57DA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68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2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7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677332" y="387362"/>
            <a:ext cx="6434669" cy="435201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buNone/>
              <a:defRPr lang="zh-CN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n-cs"/>
              </a:defRPr>
            </a:lvl1pPr>
          </a:lstStyle>
          <a:p>
            <a:pPr lvl="0"/>
            <a:r>
              <a:rPr lang="zh-CN" altLang="en-US" dirty="0"/>
              <a:t>输入标题</a:t>
            </a:r>
          </a:p>
        </p:txBody>
      </p:sp>
      <p:sp>
        <p:nvSpPr>
          <p:cNvPr id="13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7349067" y="486019"/>
            <a:ext cx="4122056" cy="327016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buNone/>
              <a:defRPr lang="zh-CN" alt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cs"/>
              </a:defRPr>
            </a:lvl1pPr>
          </a:lstStyle>
          <a:p>
            <a:pPr lvl="0"/>
            <a:r>
              <a:rPr lang="zh-CN" altLang="en-US" dirty="0"/>
              <a:t>输入标题解释</a:t>
            </a:r>
          </a:p>
        </p:txBody>
      </p:sp>
      <p:sp>
        <p:nvSpPr>
          <p:cNvPr id="11" name="文本占位符 11"/>
          <p:cNvSpPr>
            <a:spLocks noGrp="1"/>
          </p:cNvSpPr>
          <p:nvPr>
            <p:ph type="body" sz="quarter" idx="12" hasCustomPrompt="1"/>
          </p:nvPr>
        </p:nvSpPr>
        <p:spPr>
          <a:xfrm>
            <a:off x="4673602" y="6295059"/>
            <a:ext cx="6562479" cy="3031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buNone/>
              <a:defRPr lang="zh-CN" alt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cs"/>
              </a:defRPr>
            </a:lvl1pPr>
          </a:lstStyle>
          <a:p>
            <a:pPr lvl="0"/>
            <a:r>
              <a:rPr lang="zh-CN" altLang="en-US" dirty="0"/>
              <a:t>输入标题解释</a:t>
            </a:r>
          </a:p>
        </p:txBody>
      </p:sp>
    </p:spTree>
    <p:extLst>
      <p:ext uri="{BB962C8B-B14F-4D97-AF65-F5344CB8AC3E}">
        <p14:creationId xmlns:p14="http://schemas.microsoft.com/office/powerpoint/2010/main" val="4238470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 8"/>
          <p:cNvSpPr/>
          <p:nvPr userDrawn="1"/>
        </p:nvSpPr>
        <p:spPr>
          <a:xfrm>
            <a:off x="11255432" y="6337231"/>
            <a:ext cx="273005" cy="228303"/>
          </a:xfrm>
          <a:custGeom>
            <a:avLst/>
            <a:gdLst>
              <a:gd name="connsiteX0" fmla="*/ 1124365 w 2248729"/>
              <a:gd name="connsiteY0" fmla="*/ 0 h 2507353"/>
              <a:gd name="connsiteX1" fmla="*/ 1257442 w 2248729"/>
              <a:gd name="connsiteY1" fmla="*/ 31576 h 2507353"/>
              <a:gd name="connsiteX2" fmla="*/ 2115652 w 2248729"/>
              <a:gd name="connsiteY2" fmla="*/ 527274 h 2507353"/>
              <a:gd name="connsiteX3" fmla="*/ 2248729 w 2248729"/>
              <a:gd name="connsiteY3" fmla="*/ 758148 h 2507353"/>
              <a:gd name="connsiteX4" fmla="*/ 2248729 w 2248729"/>
              <a:gd name="connsiteY4" fmla="*/ 1749546 h 2507353"/>
              <a:gd name="connsiteX5" fmla="*/ 2115652 w 2248729"/>
              <a:gd name="connsiteY5" fmla="*/ 1980419 h 2507353"/>
              <a:gd name="connsiteX6" fmla="*/ 1257442 w 2248729"/>
              <a:gd name="connsiteY6" fmla="*/ 2474760 h 2507353"/>
              <a:gd name="connsiteX7" fmla="*/ 991288 w 2248729"/>
              <a:gd name="connsiteY7" fmla="*/ 2474760 h 2507353"/>
              <a:gd name="connsiteX8" fmla="*/ 133077 w 2248729"/>
              <a:gd name="connsiteY8" fmla="*/ 1980419 h 2507353"/>
              <a:gd name="connsiteX9" fmla="*/ 0 w 2248729"/>
              <a:gd name="connsiteY9" fmla="*/ 1749546 h 2507353"/>
              <a:gd name="connsiteX10" fmla="*/ 0 w 2248729"/>
              <a:gd name="connsiteY10" fmla="*/ 758148 h 2507353"/>
              <a:gd name="connsiteX11" fmla="*/ 133077 w 2248729"/>
              <a:gd name="connsiteY11" fmla="*/ 527274 h 2507353"/>
              <a:gd name="connsiteX12" fmla="*/ 991288 w 2248729"/>
              <a:gd name="connsiteY12" fmla="*/ 31576 h 2507353"/>
              <a:gd name="connsiteX13" fmla="*/ 1124365 w 2248729"/>
              <a:gd name="connsiteY13" fmla="*/ 0 h 250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8729" h="2507353">
                <a:moveTo>
                  <a:pt x="1124365" y="0"/>
                </a:moveTo>
                <a:cubicBezTo>
                  <a:pt x="1172571" y="0"/>
                  <a:pt x="1220778" y="10526"/>
                  <a:pt x="1257442" y="31576"/>
                </a:cubicBezTo>
                <a:cubicBezTo>
                  <a:pt x="2115652" y="527274"/>
                  <a:pt x="2115652" y="527274"/>
                  <a:pt x="2115652" y="527274"/>
                </a:cubicBezTo>
                <a:cubicBezTo>
                  <a:pt x="2188980" y="569375"/>
                  <a:pt x="2248729" y="672589"/>
                  <a:pt x="2248729" y="758148"/>
                </a:cubicBezTo>
                <a:cubicBezTo>
                  <a:pt x="2248729" y="1749546"/>
                  <a:pt x="2248729" y="1749546"/>
                  <a:pt x="2248729" y="1749546"/>
                </a:cubicBezTo>
                <a:cubicBezTo>
                  <a:pt x="2248729" y="1833746"/>
                  <a:pt x="2188980" y="1936960"/>
                  <a:pt x="2115652" y="1980419"/>
                </a:cubicBezTo>
                <a:cubicBezTo>
                  <a:pt x="1257442" y="2474760"/>
                  <a:pt x="1257442" y="2474760"/>
                  <a:pt x="1257442" y="2474760"/>
                </a:cubicBezTo>
                <a:cubicBezTo>
                  <a:pt x="1184114" y="2518218"/>
                  <a:pt x="1064616" y="2518218"/>
                  <a:pt x="991288" y="2474760"/>
                </a:cubicBezTo>
                <a:cubicBezTo>
                  <a:pt x="133077" y="1980419"/>
                  <a:pt x="133077" y="1980419"/>
                  <a:pt x="133077" y="1980419"/>
                </a:cubicBezTo>
                <a:cubicBezTo>
                  <a:pt x="59749" y="1936960"/>
                  <a:pt x="0" y="1833746"/>
                  <a:pt x="0" y="1749546"/>
                </a:cubicBezTo>
                <a:lnTo>
                  <a:pt x="0" y="758148"/>
                </a:lnTo>
                <a:cubicBezTo>
                  <a:pt x="0" y="672589"/>
                  <a:pt x="59749" y="569375"/>
                  <a:pt x="133077" y="527274"/>
                </a:cubicBezTo>
                <a:cubicBezTo>
                  <a:pt x="991288" y="31576"/>
                  <a:pt x="991288" y="31576"/>
                  <a:pt x="991288" y="31576"/>
                </a:cubicBezTo>
                <a:cubicBezTo>
                  <a:pt x="1027952" y="10526"/>
                  <a:pt x="1076158" y="0"/>
                  <a:pt x="1124365" y="0"/>
                </a:cubicBezTo>
                <a:close/>
              </a:path>
            </a:pathLst>
          </a:custGeom>
          <a:solidFill>
            <a:schemeClr val="accent1"/>
          </a:solidFill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600" dirty="0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10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29457" y="6262413"/>
            <a:ext cx="6562479" cy="3031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buNone/>
              <a:defRPr lang="zh-CN" alt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cs"/>
              </a:defRPr>
            </a:lvl1pPr>
          </a:lstStyle>
          <a:p>
            <a:pPr lvl="0"/>
            <a:r>
              <a:rPr lang="zh-CN" altLang="en-US" dirty="0"/>
              <a:t>输入标题解释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A562-7F6A-4853-8378-90E0DAA3A797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631E-EC57-43D7-9F08-B3B8C861FB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76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27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70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4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5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2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1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68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CEBF-4029-426D-BD10-CDCD38BBD4B7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2021/4/13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E39BD-4CEF-49D3-B551-24790AB2ABC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782" y="669927"/>
            <a:ext cx="1955611" cy="468083"/>
          </a:xfrm>
          <a:prstGeom prst="rect">
            <a:avLst/>
          </a:prstGeom>
        </p:spPr>
      </p:pic>
      <p:cxnSp>
        <p:nvCxnSpPr>
          <p:cNvPr id="8" name="直接连接符 7"/>
          <p:cNvCxnSpPr/>
          <p:nvPr userDrawn="1"/>
        </p:nvCxnSpPr>
        <p:spPr>
          <a:xfrm>
            <a:off x="798287" y="1204682"/>
            <a:ext cx="1059542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93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49" r:id="rId13"/>
    <p:sldLayoutId id="214748365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970451"/>
            <a:ext cx="12192000" cy="2034562"/>
          </a:xfrm>
          <a:prstGeom prst="rect">
            <a:avLst/>
          </a:prstGeom>
          <a:solidFill>
            <a:srgbClr val="A5002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铁合金</a:t>
            </a: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期现业务模式及案例</a:t>
            </a:r>
            <a:r>
              <a:rPr lang="zh-CN" altLang="en-US" sz="4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分享</a:t>
            </a:r>
            <a:endParaRPr lang="zh-CN" altLang="en-US" sz="48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96653" y="4460208"/>
            <a:ext cx="55986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张水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豫新投资管理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上海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有限公司</a:t>
            </a:r>
            <a:endParaRPr lang="en-US" altLang="zh-CN" sz="24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2021.4.20</a:t>
            </a:r>
            <a:endParaRPr lang="zh-CN" altLang="en-US" sz="24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77693" y="703180"/>
            <a:ext cx="672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1.7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风险管理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公司业务简介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2E34C9C-ADE9-4D67-82D0-F1F490416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753" y="2194559"/>
            <a:ext cx="3192726" cy="440695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EEE61CF-A103-4608-A2BD-CF764E478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014" y="2037878"/>
            <a:ext cx="2943811" cy="456363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BEBAB70-875C-49B3-A236-2904768C9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6985" y="2041922"/>
            <a:ext cx="3006227" cy="4605097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77693" y="1275069"/>
            <a:ext cx="10424316" cy="562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708" lvl="1" indent="-357708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与传统</a:t>
            </a:r>
            <a:r>
              <a:rPr lang="zh-CN" altLang="en-US" b="1" dirty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现货贸易商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的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区别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业务规范性 </a:t>
            </a: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1400" b="1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强监管</a:t>
            </a:r>
            <a:endParaRPr lang="en-US" altLang="zh-CN" sz="1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27357" y="2138839"/>
            <a:ext cx="2092166" cy="2579846"/>
          </a:xfrm>
          <a:prstGeom prst="rect">
            <a:avLst/>
          </a:prstGeom>
          <a:solidFill>
            <a:srgbClr val="CA8F4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441825" y="4475633"/>
            <a:ext cx="1662780" cy="0"/>
          </a:xfrm>
          <a:prstGeom prst="line">
            <a:avLst/>
          </a:prstGeom>
          <a:noFill/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4" name="Title 13"/>
          <p:cNvSpPr txBox="1"/>
          <p:nvPr/>
        </p:nvSpPr>
        <p:spPr>
          <a:xfrm>
            <a:off x="1354476" y="3887001"/>
            <a:ext cx="1837481" cy="38946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253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PART</a:t>
            </a:r>
          </a:p>
        </p:txBody>
      </p:sp>
      <p:sp>
        <p:nvSpPr>
          <p:cNvPr id="5" name="TextBox 48"/>
          <p:cNvSpPr txBox="1"/>
          <p:nvPr/>
        </p:nvSpPr>
        <p:spPr>
          <a:xfrm>
            <a:off x="4061807" y="3151822"/>
            <a:ext cx="715274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>
                <a:solidFill>
                  <a:srgbClr val="CA8F45"/>
                </a:solidFill>
                <a:latin typeface="楷体_GB231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铁合金市场</a:t>
            </a:r>
            <a:r>
              <a:rPr lang="zh-CN" altLang="en-US" sz="3600" dirty="0">
                <a:solidFill>
                  <a:srgbClr val="CA8F45"/>
                </a:solidFill>
                <a:latin typeface="楷体_GB231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近年来的若干变化</a:t>
            </a:r>
            <a:endParaRPr lang="zh-CN" altLang="en-GB" sz="3600" dirty="0">
              <a:solidFill>
                <a:srgbClr val="CA8F45"/>
              </a:solidFill>
              <a:latin typeface="楷体_GB2312"/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1453749" y="2229790"/>
            <a:ext cx="1638933" cy="168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0350" cap="all" spc="225" dirty="0">
                <a:solidFill>
                  <a:prstClr val="white"/>
                </a:solidFill>
                <a:latin typeface="Impact" panose="020B080603090205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10350" cap="all" spc="225" dirty="0">
              <a:solidFill>
                <a:prstClr val="white"/>
              </a:solidFill>
              <a:latin typeface="Impact" panose="020B080603090205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2.1 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铁合金市场现状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32084" y="1291950"/>
            <a:ext cx="103838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60688" indent="-2960688">
              <a:lnSpc>
                <a:spcPct val="20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厂家结构：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15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硅铁 </a:t>
            </a:r>
            <a:r>
              <a:rPr lang="en-US" altLang="zh-CN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龙头</a:t>
            </a:r>
            <a:r>
              <a:rPr lang="zh-CN" altLang="en-US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产量占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比大</a:t>
            </a:r>
            <a:r>
              <a:rPr lang="zh-CN" alt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r>
              <a:rPr lang="zh-CN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左右），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其他厂家规模偏小</a:t>
            </a:r>
            <a:r>
              <a:rPr lang="zh-CN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（年产</a:t>
            </a:r>
            <a:r>
              <a:rPr lang="en-US" altLang="zh-CN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万吨</a:t>
            </a:r>
            <a:r>
              <a:rPr lang="zh-CN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以下）</a:t>
            </a:r>
            <a:endParaRPr lang="en-US" altLang="zh-CN" b="1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150000"/>
              </a:lnSpc>
            </a:pP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锰硅 </a:t>
            </a:r>
            <a:r>
              <a:rPr lang="en-US" altLang="zh-CN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行业集中度较分散，</a:t>
            </a:r>
            <a:r>
              <a:rPr lang="zh-CN" altLang="en-US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单个企业的体量</a:t>
            </a:r>
            <a:r>
              <a:rPr lang="zh-CN" altLang="en-US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普遍</a:t>
            </a:r>
            <a:r>
              <a:rPr lang="zh-CN" altLang="en-US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较大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，资金实力雄厚</a:t>
            </a:r>
            <a:endParaRPr lang="en-US" altLang="zh-CN" sz="2000" b="1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200000"/>
              </a:lnSpc>
            </a:pP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主产地：</a:t>
            </a:r>
            <a:endParaRPr lang="en-US" altLang="zh-CN" sz="2000" b="1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150000"/>
              </a:lnSpc>
            </a:pP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硅铁 </a:t>
            </a:r>
            <a:r>
              <a:rPr lang="en-US" altLang="zh-CN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内蒙</a:t>
            </a:r>
            <a:r>
              <a:rPr lang="zh-CN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（鄂尔多斯、</a:t>
            </a:r>
            <a:r>
              <a:rPr lang="zh-CN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乌海）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、宁夏</a:t>
            </a:r>
            <a:r>
              <a:rPr lang="zh-CN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中卫）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、青海</a:t>
            </a:r>
            <a:r>
              <a:rPr lang="zh-CN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海东）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陕西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15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锰硅 </a:t>
            </a:r>
            <a:r>
              <a:rPr lang="en-US" altLang="zh-CN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内蒙</a:t>
            </a:r>
            <a:r>
              <a:rPr lang="zh-CN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（乌兰察布、察右前旗）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、宁夏</a:t>
            </a:r>
            <a:r>
              <a:rPr lang="zh-CN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（平罗）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南方</a:t>
            </a:r>
            <a:r>
              <a:rPr lang="zh-CN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（重庆、贵州等）</a:t>
            </a:r>
            <a:endParaRPr lang="en-US" altLang="zh-CN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200000"/>
              </a:lnSpc>
            </a:pP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贸易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模式：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15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硅铁 </a:t>
            </a:r>
            <a:r>
              <a:rPr lang="en-US" altLang="zh-CN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厂家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对钢厂的</a:t>
            </a:r>
            <a:r>
              <a:rPr lang="zh-CN" altLang="en-US" sz="20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直供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比例较少，贸易量占比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2000" b="1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150000"/>
              </a:lnSpc>
            </a:pP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锰硅 </a:t>
            </a:r>
            <a:r>
              <a:rPr lang="en-US" altLang="zh-CN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厂家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对钢厂的</a:t>
            </a:r>
            <a:r>
              <a:rPr lang="zh-CN" altLang="en-US" sz="20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直供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比例偏大，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贸易量占</a:t>
            </a: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比偏小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831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2.1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铁合金市场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现状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0712" y="1268754"/>
            <a:ext cx="10383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60688" indent="-2960688">
              <a:lnSpc>
                <a:spcPct val="20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行业定价模式：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15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下游钢厂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月度招标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，以河北某大厂和江苏某大厂招标价为风向标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200000"/>
              </a:lnSpc>
            </a:pP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结算模式：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15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送货制、钢厂验收为准，通常</a:t>
            </a:r>
            <a:r>
              <a:rPr lang="zh-CN" altLang="en-US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挂账</a:t>
            </a:r>
            <a:r>
              <a:rPr lang="en-US" altLang="zh-CN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1-2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月结算、付</a:t>
            </a:r>
            <a:r>
              <a:rPr lang="en-US" altLang="zh-CN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月期银行承兑汇票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960688" indent="-2960688">
              <a:lnSpc>
                <a:spcPct val="200000"/>
              </a:lnSpc>
            </a:pPr>
            <a:r>
              <a:rPr lang="zh-CN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内常见的一些价格：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75088" lvl="2" indent="-2960688">
              <a:lnSpc>
                <a:spcPct val="150000"/>
              </a:lnSpc>
            </a:pPr>
            <a:r>
              <a:rPr lang="zh-CN" altLang="en-US" sz="20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出厂价</a:t>
            </a:r>
            <a:r>
              <a:rPr lang="zh-CN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（自提价）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75088" lvl="2" indent="-2960688">
              <a:lnSpc>
                <a:spcPct val="15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送到价</a:t>
            </a:r>
            <a:r>
              <a:rPr lang="zh-CN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（一票、两票）</a:t>
            </a: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75088" lvl="2" indent="-2960688">
              <a:lnSpc>
                <a:spcPct val="15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现金价、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75088" lvl="2" indent="-2960688">
              <a:lnSpc>
                <a:spcPct val="150000"/>
              </a:lnSpc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承兑价、</a:t>
            </a:r>
            <a:endParaRPr lang="en-US" altLang="zh-CN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75088" lvl="2" indent="-2960688">
              <a:lnSpc>
                <a:spcPct val="15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点价</a:t>
            </a: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  <a:p>
            <a:pPr marL="2960688" indent="-2960688">
              <a:lnSpc>
                <a:spcPct val="150000"/>
              </a:lnSpc>
            </a:pPr>
            <a:endParaRPr lang="zh-CN" altLang="en-US" sz="2000" b="1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11323" y="5376011"/>
            <a:ext cx="522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交割仓库的现金一票含税出库价，是期货合约的基准价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46282" y="3481625"/>
            <a:ext cx="467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早期合金冶炼质量参差不齐，钢厂为了控制质量，采用后付款模式</a:t>
            </a:r>
            <a:endParaRPr lang="zh-CN" altLang="en-US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171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图示 42"/>
          <p:cNvGraphicFramePr/>
          <p:nvPr/>
        </p:nvGraphicFramePr>
        <p:xfrm>
          <a:off x="596762" y="439306"/>
          <a:ext cx="3385303" cy="70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" name="文本框 44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2.2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近年来的市场变化 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—— 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基差点价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7693" y="1275326"/>
            <a:ext cx="10802354" cy="512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n"/>
            </a:pPr>
            <a:r>
              <a:rPr lang="zh-CN" altLang="en-US" sz="2000" b="1" dirty="0" smtClean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铁合金市场</a:t>
            </a:r>
            <a:r>
              <a:rPr lang="zh-CN" altLang="en-US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的传统定价模式：</a:t>
            </a:r>
            <a:endParaRPr lang="en-US" altLang="zh-CN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出厂价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（厂家） </a:t>
            </a:r>
            <a:r>
              <a:rPr lang="en-US" altLang="zh-CN" sz="16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 </a:t>
            </a:r>
            <a:r>
              <a:rPr lang="en-US" altLang="zh-CN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到厂价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（下游）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市场一口价  </a:t>
            </a:r>
            <a:r>
              <a:rPr lang="en-US" altLang="zh-CN" sz="16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</a:t>
            </a:r>
            <a:r>
              <a:rPr lang="en-US" altLang="zh-CN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月度招标价</a:t>
            </a:r>
            <a:endParaRPr lang="en-US" altLang="zh-CN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0990" indent="-38099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参考期货合约定价 </a:t>
            </a:r>
            <a:r>
              <a:rPr lang="en-US" altLang="zh-CN" sz="2000" b="1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点价</a:t>
            </a:r>
            <a:endParaRPr lang="en-US" altLang="zh-CN" sz="2000" b="1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95390" lvl="2" indent="-38099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价格确定方式：参考期货合约的价格</a:t>
            </a:r>
            <a:r>
              <a:rPr lang="en-US" altLang="zh-CN" sz="2000" b="1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升贴水（基差）</a:t>
            </a:r>
            <a:endParaRPr lang="en-US" altLang="zh-CN" sz="2000" b="1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95390" lvl="2" indent="-38099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优点：将传统现货市场的价格博弈，转移给期货市场，双方仅协商确定</a:t>
            </a:r>
            <a:r>
              <a:rPr lang="zh-CN" altLang="en-US" sz="20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基差</a:t>
            </a: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即可</a:t>
            </a:r>
          </a:p>
          <a:p>
            <a:pPr lvl="2">
              <a:lnSpc>
                <a:spcPct val="150000"/>
              </a:lnSpc>
              <a:spcAft>
                <a:spcPts val="800"/>
              </a:spcAft>
            </a:pPr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基差产生的原因 </a:t>
            </a:r>
            <a:r>
              <a:rPr lang="en-US" altLang="zh-CN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品质：现货贸易品质 </a:t>
            </a:r>
            <a:r>
              <a:rPr lang="en-US" altLang="zh-CN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 </a:t>
            </a:r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交割品</a:t>
            </a:r>
            <a:endParaRPr lang="en-US" altLang="zh-CN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 indent="2228850">
              <a:lnSpc>
                <a:spcPct val="150000"/>
              </a:lnSpc>
              <a:spcAft>
                <a:spcPts val="800"/>
              </a:spcAft>
            </a:pPr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区域：现货交货地点 </a:t>
            </a:r>
            <a:r>
              <a:rPr lang="en-US" altLang="zh-CN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 </a:t>
            </a:r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交割仓库</a:t>
            </a:r>
            <a:endParaRPr lang="en-US" altLang="zh-CN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 indent="2228850">
              <a:lnSpc>
                <a:spcPct val="150000"/>
              </a:lnSpc>
              <a:spcAft>
                <a:spcPts val="800"/>
              </a:spcAft>
            </a:pPr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周期：现货交货时间 </a:t>
            </a:r>
            <a:r>
              <a:rPr lang="en-US" altLang="zh-CN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 </a:t>
            </a:r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到期交割</a:t>
            </a:r>
            <a:endParaRPr lang="en-US" altLang="zh-CN" sz="16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700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图示 42"/>
          <p:cNvGraphicFramePr/>
          <p:nvPr/>
        </p:nvGraphicFramePr>
        <p:xfrm>
          <a:off x="596762" y="439306"/>
          <a:ext cx="3385303" cy="70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777693" y="1275326"/>
            <a:ext cx="10802354" cy="465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</a:t>
            </a:r>
            <a:endParaRPr lang="en-US" altLang="zh-CN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0990" indent="-38099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月中旬，某铁合金厂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硅铁现货出厂价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5900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吨，投资公司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向该企业报价的</a:t>
            </a: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采购基差为</a:t>
            </a:r>
            <a:r>
              <a:rPr lang="en-US" altLang="zh-CN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-350</a:t>
            </a: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参考合约为</a:t>
            </a:r>
            <a:r>
              <a:rPr lang="en-US" altLang="zh-CN" sz="1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SF905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的基差报价依据为将该笔现货注册为仓单，并持有至期货交割，期间所产生的各项成本：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95390" lvl="2" indent="-38099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运费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220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吨、入库仓储费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吨、质检费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吨、手续费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吨、资金成本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95390" lvl="2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合计：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350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0990" indent="-38099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SF905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合约价格快速上涨，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向企业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确认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5900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吨出厂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继续有效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，并确认交货数量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吨，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随即在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6250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吨，卖出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SF905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合约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手。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0990" indent="-38099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日，双方签订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采购合同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确定单价、数量、规格、交货地点、结算方式等条款。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0990" indent="-38099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日，该企业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将本批次硅铁现货入库完毕，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支付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比例货款。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0990" indent="-38099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质检完毕，质量符合交割标准。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0990" indent="-38099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日，该企业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开具发票，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支付剩余尾款，该笔业务结束。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77693" y="703180"/>
            <a:ext cx="6630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2.2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近年来的市场变化 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—— 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基差点价</a:t>
            </a:r>
          </a:p>
        </p:txBody>
      </p:sp>
    </p:spTree>
    <p:extLst>
      <p:ext uri="{BB962C8B-B14F-4D97-AF65-F5344CB8AC3E}">
        <p14:creationId xmlns:p14="http://schemas.microsoft.com/office/powerpoint/2010/main" val="2204521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83284"/>
              </p:ext>
            </p:extLst>
          </p:nvPr>
        </p:nvGraphicFramePr>
        <p:xfrm>
          <a:off x="542440" y="1456841"/>
          <a:ext cx="11158779" cy="494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椭圆 7"/>
          <p:cNvSpPr/>
          <p:nvPr/>
        </p:nvSpPr>
        <p:spPr>
          <a:xfrm>
            <a:off x="5185459" y="3622877"/>
            <a:ext cx="914400" cy="97227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2.3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近年来的市场变化 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—— 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钢厂招标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642659" y="2789695"/>
            <a:ext cx="5439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年开始，个别钢厂出现了旬度和周度招标</a:t>
            </a:r>
          </a:p>
        </p:txBody>
      </p:sp>
    </p:spTree>
    <p:extLst>
      <p:ext uri="{BB962C8B-B14F-4D97-AF65-F5344CB8AC3E}">
        <p14:creationId xmlns:p14="http://schemas.microsoft.com/office/powerpoint/2010/main" val="123790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77693" y="703180"/>
            <a:ext cx="588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2.4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近年来的市场变化 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—— 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连续活跃合约</a:t>
            </a:r>
          </a:p>
        </p:txBody>
      </p:sp>
      <p:sp>
        <p:nvSpPr>
          <p:cNvPr id="3" name="矩形 2"/>
          <p:cNvSpPr/>
          <p:nvPr/>
        </p:nvSpPr>
        <p:spPr>
          <a:xfrm>
            <a:off x="777692" y="1220207"/>
            <a:ext cx="1067494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关于举办菜油等四个期货品种做市商选拔赛的通知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郑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商发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〔2020〕68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号，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2020-03-18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促进菜油、玻璃、锰硅、硅铁等期货品种连续活跃，提高期货市场服务实体经济的能力，郑州商品交易所（以下简称郑商所）将举办四个品种的期货做市商实盘选拔比赛，从中选拔具有优秀做市能力的做市商。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781" y="3013594"/>
            <a:ext cx="9370761" cy="337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16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27357" y="2138839"/>
            <a:ext cx="2092166" cy="2579846"/>
          </a:xfrm>
          <a:prstGeom prst="rect">
            <a:avLst/>
          </a:prstGeom>
          <a:solidFill>
            <a:srgbClr val="CA8F4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441825" y="4475633"/>
            <a:ext cx="1662780" cy="0"/>
          </a:xfrm>
          <a:prstGeom prst="line">
            <a:avLst/>
          </a:prstGeom>
          <a:noFill/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4" name="Title 13"/>
          <p:cNvSpPr txBox="1"/>
          <p:nvPr/>
        </p:nvSpPr>
        <p:spPr>
          <a:xfrm>
            <a:off x="1354476" y="3887001"/>
            <a:ext cx="1837481" cy="38946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253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PART</a:t>
            </a:r>
          </a:p>
        </p:txBody>
      </p:sp>
      <p:sp>
        <p:nvSpPr>
          <p:cNvPr id="5" name="TextBox 48"/>
          <p:cNvSpPr txBox="1"/>
          <p:nvPr/>
        </p:nvSpPr>
        <p:spPr>
          <a:xfrm>
            <a:off x="4061807" y="3151822"/>
            <a:ext cx="715274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CA8F45"/>
                </a:solidFill>
                <a:latin typeface="楷体_GB231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未来发展趋势的讨论</a:t>
            </a:r>
            <a:endParaRPr lang="zh-CN" altLang="en-GB" sz="3600" dirty="0">
              <a:solidFill>
                <a:srgbClr val="CA8F45"/>
              </a:solidFill>
              <a:latin typeface="楷体_GB2312"/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1354477" y="2229790"/>
            <a:ext cx="1837480" cy="168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0350" cap="all" spc="225" dirty="0">
                <a:solidFill>
                  <a:prstClr val="white"/>
                </a:solidFill>
                <a:latin typeface="Impact" panose="020B080603090205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10350" cap="all" spc="225" dirty="0">
              <a:solidFill>
                <a:prstClr val="white"/>
              </a:solidFill>
              <a:latin typeface="Impact" panose="020B080603090205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32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图示 42"/>
          <p:cNvGraphicFramePr/>
          <p:nvPr/>
        </p:nvGraphicFramePr>
        <p:xfrm>
          <a:off x="596762" y="439306"/>
          <a:ext cx="3385303" cy="70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" name="文本框 44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3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未来发展趋势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77693" y="1275326"/>
            <a:ext cx="10802354" cy="453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n"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关于现货市场的定价与结算：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月度招标的传统，与市场已普遍接受基差点价的矛盾</a:t>
            </a:r>
            <a:endParaRPr lang="en-US" altLang="zh-CN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到厂进行质量验收的传统，与期货市场交割规则的矛盾</a:t>
            </a:r>
            <a:endParaRPr lang="en-US" altLang="zh-CN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挂账后付</a:t>
            </a:r>
            <a:r>
              <a:rPr lang="zh-CN" altLang="en-US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承兑的</a:t>
            </a:r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传统，与市场一口价现金结算的矛盾</a:t>
            </a:r>
            <a:endParaRPr lang="en-US" altLang="zh-CN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n"/>
            </a:pPr>
            <a:r>
              <a:rPr lang="zh-CN" altLang="en-US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关于期货市场的各个合约：</a:t>
            </a:r>
            <a:endParaRPr lang="en-US" altLang="zh-CN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连续活跃合约下可即期交割变现，与参考传统交割月合约点价的矛盾</a:t>
            </a:r>
            <a:endParaRPr lang="en-US" altLang="zh-CN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仓单强制退出月份造成价差结构大幅波动，与交割规则日趋完善、贸易商厂库深入参与的矛盾</a:t>
            </a:r>
            <a:endParaRPr lang="en-US" altLang="zh-CN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altLang="zh-CN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357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262754" y="1178092"/>
            <a:ext cx="1769204" cy="2623885"/>
            <a:chOff x="1262754" y="889336"/>
            <a:chExt cx="1478749" cy="2267615"/>
          </a:xfrm>
        </p:grpSpPr>
        <p:sp>
          <p:nvSpPr>
            <p:cNvPr id="48" name="矩形 47"/>
            <p:cNvSpPr/>
            <p:nvPr/>
          </p:nvSpPr>
          <p:spPr>
            <a:xfrm>
              <a:off x="1707626" y="2042937"/>
              <a:ext cx="1033877" cy="1003268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lIns="48767" tIns="24383" rIns="48767" bIns="24383" rtlCol="0" anchor="ctr"/>
            <a:lstStyle/>
            <a:p>
              <a:pPr algn="ctr" defTabSz="685165">
                <a:defRPr/>
              </a:pPr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524503" y="889336"/>
              <a:ext cx="945142" cy="1899269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lumMod val="90000"/>
                    <a:lumOff val="10000"/>
                  </a:srgbClr>
                </a:gs>
                <a:gs pos="58000">
                  <a:srgbClr val="C00000"/>
                </a:gs>
                <a:gs pos="100000">
                  <a:srgbClr val="C00000">
                    <a:lumMod val="65000"/>
                  </a:srgbClr>
                </a:gs>
                <a:gs pos="27000">
                  <a:srgbClr val="C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lIns="48767" tIns="24383" rIns="48767" bIns="24383" rtlCol="0" anchor="ctr"/>
            <a:lstStyle/>
            <a:p>
              <a:pPr algn="ctr" defTabSz="685165">
                <a:defRPr/>
              </a:pPr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0" name="TextBox 148"/>
            <p:cNvSpPr txBox="1"/>
            <p:nvPr/>
          </p:nvSpPr>
          <p:spPr>
            <a:xfrm>
              <a:off x="1689161" y="1417503"/>
              <a:ext cx="615551" cy="842933"/>
            </a:xfrm>
            <a:prstGeom prst="rect">
              <a:avLst/>
            </a:prstGeom>
            <a:noFill/>
          </p:spPr>
          <p:txBody>
            <a:bodyPr vert="eaVert" wrap="square" lIns="48767" tIns="24383" rIns="48767" bIns="24383" rtlCol="0">
              <a:spAutoFit/>
            </a:bodyPr>
            <a:lstStyle/>
            <a:p>
              <a:pPr algn="ctr" defTabSz="685165">
                <a:lnSpc>
                  <a:spcPct val="120000"/>
                </a:lnSpc>
              </a:pPr>
              <a:r>
                <a:rPr lang="zh-CN" altLang="en-US" sz="2800" cap="all" spc="160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目录</a:t>
              </a:r>
              <a:endParaRPr lang="en-US" altLang="zh-CN" sz="2800" cap="all" spc="16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1" name="TextBox 148"/>
            <p:cNvSpPr txBox="1"/>
            <p:nvPr/>
          </p:nvSpPr>
          <p:spPr>
            <a:xfrm>
              <a:off x="1262754" y="2369045"/>
              <a:ext cx="945142" cy="787906"/>
            </a:xfrm>
            <a:prstGeom prst="rect">
              <a:avLst/>
            </a:prstGeom>
            <a:noFill/>
          </p:spPr>
          <p:txBody>
            <a:bodyPr wrap="square" lIns="48767" tIns="24383" rIns="48767" bIns="24383" rtlCol="0">
              <a:spAutoFit/>
            </a:bodyPr>
            <a:lstStyle/>
            <a:p>
              <a:pPr algn="ctr" defTabSz="685165">
                <a:lnSpc>
                  <a:spcPct val="120000"/>
                </a:lnSpc>
              </a:pPr>
              <a:r>
                <a:rPr lang="en-US" altLang="zh-CN" sz="2000" dirty="0">
                  <a:solidFill>
                    <a:srgbClr val="C000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  <a:sym typeface="+mn-lt"/>
                </a:rPr>
                <a:t>C</a:t>
              </a:r>
              <a:r>
                <a:rPr lang="en-US" altLang="zh-CN" sz="2000" dirty="0">
                  <a:solidFill>
                    <a:prstClr val="white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  <a:sym typeface="+mn-lt"/>
                </a:rPr>
                <a:t>ontent</a:t>
              </a:r>
              <a:endParaRPr lang="zh-CN" altLang="en-US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475277" y="2299610"/>
            <a:ext cx="5647289" cy="2028825"/>
            <a:chOff x="4475277" y="2299610"/>
            <a:chExt cx="5647289" cy="2028825"/>
          </a:xfrm>
        </p:grpSpPr>
        <p:sp>
          <p:nvSpPr>
            <p:cNvPr id="37" name="矩形 36"/>
            <p:cNvSpPr/>
            <p:nvPr/>
          </p:nvSpPr>
          <p:spPr>
            <a:xfrm>
              <a:off x="5301395" y="2319414"/>
              <a:ext cx="4819626" cy="418574"/>
            </a:xfrm>
            <a:prstGeom prst="rect">
              <a:avLst/>
            </a:prstGeom>
            <a:effectLst/>
          </p:spPr>
          <p:txBody>
            <a:bodyPr wrap="square" lIns="48767" tIns="24383" rIns="48767" bIns="24383">
              <a:spAutoFit/>
            </a:bodyPr>
            <a:lstStyle/>
            <a:p>
              <a:pPr defTabSz="685165">
                <a:defRPr/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风险管理公司设立背景及业务简介</a:t>
              </a:r>
            </a:p>
          </p:txBody>
        </p:sp>
        <p:sp>
          <p:nvSpPr>
            <p:cNvPr id="38" name="椭圆 37"/>
            <p:cNvSpPr/>
            <p:nvPr/>
          </p:nvSpPr>
          <p:spPr>
            <a:xfrm>
              <a:off x="4477966" y="2299610"/>
              <a:ext cx="565073" cy="421212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noFill/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48767" tIns="24383" rIns="48767" bIns="24383" anchor="ctr"/>
            <a:lstStyle/>
            <a:p>
              <a:pPr algn="ctr" defTabSz="685165">
                <a:defRPr/>
              </a:pPr>
              <a:r>
                <a:rPr lang="en-US" altLang="zh-CN" sz="1050" b="1" kern="0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01</a:t>
              </a:r>
              <a:endParaRPr lang="zh-CN" altLang="en-US" sz="105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301392" y="3103234"/>
              <a:ext cx="4821174" cy="418574"/>
            </a:xfrm>
            <a:prstGeom prst="rect">
              <a:avLst/>
            </a:prstGeom>
            <a:effectLst/>
          </p:spPr>
          <p:txBody>
            <a:bodyPr wrap="square" lIns="48767" tIns="24383" rIns="48767" bIns="24383">
              <a:spAutoFit/>
            </a:bodyPr>
            <a:lstStyle/>
            <a:p>
              <a:pPr defTabSz="685165">
                <a:defRPr/>
              </a:pPr>
              <a:r>
                <a:rPr lang="zh-CN" alt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铁合金市场</a:t>
              </a: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近年来的若干变化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5300622" y="3909861"/>
              <a:ext cx="4820399" cy="418574"/>
            </a:xfrm>
            <a:prstGeom prst="rect">
              <a:avLst/>
            </a:prstGeom>
            <a:effectLst/>
          </p:spPr>
          <p:txBody>
            <a:bodyPr wrap="square" lIns="48767" tIns="24383" rIns="48767" bIns="24383">
              <a:spAutoFit/>
            </a:bodyPr>
            <a:lstStyle/>
            <a:p>
              <a:pPr defTabSz="685165">
                <a:defRPr/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未来发展趋势的讨论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4477966" y="3083431"/>
              <a:ext cx="565073" cy="421212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noFill/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48767" tIns="24383" rIns="48767" bIns="24383" anchor="ctr"/>
            <a:lstStyle/>
            <a:p>
              <a:pPr algn="ctr" defTabSz="685165">
                <a:defRPr/>
              </a:pPr>
              <a:r>
                <a:rPr lang="en-US" altLang="zh-CN" sz="1050" b="1" kern="0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02</a:t>
              </a:r>
              <a:endParaRPr lang="zh-CN" altLang="en-US" sz="105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4475277" y="3890057"/>
              <a:ext cx="565073" cy="421212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noFill/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48767" tIns="24383" rIns="48767" bIns="24383" anchor="ctr"/>
            <a:lstStyle/>
            <a:p>
              <a:pPr algn="ctr" defTabSz="685165">
                <a:defRPr/>
              </a:pPr>
              <a:r>
                <a:rPr lang="en-US" altLang="zh-CN" sz="1050" b="1" kern="0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03</a:t>
              </a:r>
              <a:endParaRPr lang="zh-CN" altLang="en-US" sz="105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图示 42"/>
          <p:cNvGraphicFramePr/>
          <p:nvPr/>
        </p:nvGraphicFramePr>
        <p:xfrm>
          <a:off x="596762" y="439306"/>
          <a:ext cx="3385303" cy="70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" name="文本框 44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小结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77693" y="1328491"/>
            <a:ext cx="10802354" cy="4365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n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铁合金期货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合约的上市与发展，深入改变了行业的传统市场模式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n"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风险管理公司贯彻服务实体经济的宗旨，在这一改变过程中，将继续发挥重要作用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基差点价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连续活跃合约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贸易型交割厂库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下游钢厂的招标价，仍将以近月期货合约的结算价为重要参考指标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随着交割规则的完善，以及非传统交割月份期货合约的活跃，市场的价差结构将逐渐平缓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贸易商厂库的参与，强化产区销区价格联动的同时，有望弥补地域升贴水调整的滞后性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8255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1"/>
          <p:cNvSpPr>
            <a:spLocks noChangeArrowheads="1"/>
          </p:cNvSpPr>
          <p:nvPr/>
        </p:nvSpPr>
        <p:spPr bwMode="auto">
          <a:xfrm>
            <a:off x="4464846" y="3065904"/>
            <a:ext cx="3602831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7500" dirty="0">
                <a:solidFill>
                  <a:srgbClr val="C00000"/>
                </a:solidFill>
                <a:latin typeface="Impact" panose="020B0806030902050204" pitchFamily="34" charset="0"/>
                <a:sym typeface="Impact" panose="020B0806030902050204" pitchFamily="34" charset="0"/>
              </a:rPr>
              <a:t>THANKS</a:t>
            </a:r>
            <a:endParaRPr lang="zh-CN" altLang="en-US" sz="7500" dirty="0">
              <a:solidFill>
                <a:srgbClr val="C00000"/>
              </a:solidFill>
              <a:latin typeface="Impact" panose="020B0806030902050204" pitchFamily="34" charset="0"/>
              <a:sym typeface="Impact" panose="020B0806030902050204" pitchFamily="34" charset="0"/>
            </a:endParaRPr>
          </a:p>
        </p:txBody>
      </p:sp>
      <p:sp>
        <p:nvSpPr>
          <p:cNvPr id="23555" name="文本框 5"/>
          <p:cNvSpPr>
            <a:spLocks noChangeArrowheads="1"/>
          </p:cNvSpPr>
          <p:nvPr/>
        </p:nvSpPr>
        <p:spPr bwMode="auto">
          <a:xfrm>
            <a:off x="5200861" y="4715726"/>
            <a:ext cx="1526738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000" dirty="0">
                <a:solidFill>
                  <a:srgbClr val="3F3F3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感谢聆听！</a:t>
            </a:r>
            <a:endParaRPr lang="en-US" altLang="zh-CN" sz="2000" dirty="0">
              <a:solidFill>
                <a:srgbClr val="3F3F3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3556" name="直接连接符 7"/>
          <p:cNvSpPr>
            <a:spLocks noChangeShapeType="1"/>
          </p:cNvSpPr>
          <p:nvPr/>
        </p:nvSpPr>
        <p:spPr bwMode="auto">
          <a:xfrm>
            <a:off x="3032523" y="4575735"/>
            <a:ext cx="6053138" cy="0"/>
          </a:xfrm>
          <a:prstGeom prst="line">
            <a:avLst/>
          </a:prstGeom>
          <a:noFill/>
          <a:ln w="6350">
            <a:solidFill>
              <a:srgbClr val="D8D8D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矩形 2"/>
          <p:cNvSpPr>
            <a:spLocks noChangeArrowheads="1"/>
          </p:cNvSpPr>
          <p:nvPr/>
        </p:nvSpPr>
        <p:spPr bwMode="auto">
          <a:xfrm>
            <a:off x="4075142" y="2870368"/>
            <a:ext cx="3778179" cy="1531144"/>
          </a:xfrm>
          <a:prstGeom prst="rect">
            <a:avLst/>
          </a:prstGeom>
          <a:noFill/>
          <a:ln w="25400" cap="rnd">
            <a:solidFill>
              <a:srgbClr val="C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 rot="7655775">
            <a:off x="1169841" y="3495768"/>
            <a:ext cx="3600000" cy="18000"/>
          </a:xfrm>
          <a:prstGeom prst="rect">
            <a:avLst/>
          </a:prstGeom>
          <a:gradFill>
            <a:gsLst>
              <a:gs pos="0">
                <a:srgbClr val="C00000"/>
              </a:gs>
              <a:gs pos="61000">
                <a:srgbClr val="C00000">
                  <a:alpha val="78000"/>
                </a:srgbClr>
              </a:gs>
              <a:gs pos="100000">
                <a:srgbClr val="C00000">
                  <a:alpha val="0"/>
                </a:srgbClr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 rot="7655775">
            <a:off x="2521917" y="2387344"/>
            <a:ext cx="3600000" cy="18000"/>
          </a:xfrm>
          <a:prstGeom prst="rect">
            <a:avLst/>
          </a:prstGeom>
          <a:gradFill>
            <a:gsLst>
              <a:gs pos="0">
                <a:srgbClr val="C00000"/>
              </a:gs>
              <a:gs pos="61000">
                <a:srgbClr val="C00000">
                  <a:alpha val="78000"/>
                </a:srgbClr>
              </a:gs>
              <a:gs pos="100000">
                <a:srgbClr val="C00000">
                  <a:alpha val="0"/>
                </a:srgbClr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 rot="7655775">
            <a:off x="7414028" y="2908980"/>
            <a:ext cx="3600000" cy="18000"/>
          </a:xfrm>
          <a:prstGeom prst="rect">
            <a:avLst/>
          </a:prstGeom>
          <a:gradFill>
            <a:gsLst>
              <a:gs pos="0">
                <a:srgbClr val="C00000"/>
              </a:gs>
              <a:gs pos="61000">
                <a:srgbClr val="C00000">
                  <a:alpha val="78000"/>
                </a:srgbClr>
              </a:gs>
              <a:gs pos="100000">
                <a:srgbClr val="C00000">
                  <a:alpha val="0"/>
                </a:srgbClr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 rot="7655775">
            <a:off x="6492658" y="2741146"/>
            <a:ext cx="3600000" cy="18000"/>
          </a:xfrm>
          <a:prstGeom prst="rect">
            <a:avLst/>
          </a:prstGeom>
          <a:gradFill>
            <a:gsLst>
              <a:gs pos="0">
                <a:srgbClr val="C00000"/>
              </a:gs>
              <a:gs pos="61000">
                <a:srgbClr val="C00000">
                  <a:alpha val="78000"/>
                </a:srgbClr>
              </a:gs>
              <a:gs pos="100000">
                <a:srgbClr val="C00000">
                  <a:alpha val="0"/>
                </a:srgbClr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27357" y="2138839"/>
            <a:ext cx="2092166" cy="2579846"/>
          </a:xfrm>
          <a:prstGeom prst="rect">
            <a:avLst/>
          </a:prstGeom>
          <a:solidFill>
            <a:srgbClr val="CA8F4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441825" y="4475633"/>
            <a:ext cx="1662780" cy="0"/>
          </a:xfrm>
          <a:prstGeom prst="line">
            <a:avLst/>
          </a:prstGeom>
          <a:noFill/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4" name="Title 13"/>
          <p:cNvSpPr txBox="1"/>
          <p:nvPr/>
        </p:nvSpPr>
        <p:spPr>
          <a:xfrm>
            <a:off x="1354476" y="3887001"/>
            <a:ext cx="1837481" cy="38946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253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PART</a:t>
            </a:r>
          </a:p>
        </p:txBody>
      </p:sp>
      <p:sp>
        <p:nvSpPr>
          <p:cNvPr id="5" name="TextBox 48"/>
          <p:cNvSpPr txBox="1"/>
          <p:nvPr/>
        </p:nvSpPr>
        <p:spPr>
          <a:xfrm>
            <a:off x="4061807" y="3151822"/>
            <a:ext cx="715274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CA8F45"/>
                </a:solidFill>
                <a:latin typeface="楷体_GB231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风险管理公司设立背景及业务简介</a:t>
            </a:r>
            <a:endParaRPr lang="zh-CN" altLang="en-GB" sz="3600" dirty="0">
              <a:solidFill>
                <a:srgbClr val="CA8F45"/>
              </a:solidFill>
              <a:latin typeface="楷体_GB2312"/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1453749" y="2229790"/>
            <a:ext cx="1638933" cy="168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0350" cap="all" spc="225" dirty="0">
                <a:solidFill>
                  <a:prstClr val="white"/>
                </a:solidFill>
                <a:latin typeface="Impact" panose="020B080603090205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10350" cap="all" spc="225" dirty="0">
              <a:solidFill>
                <a:prstClr val="white"/>
              </a:solidFill>
              <a:latin typeface="Impact" panose="020B080603090205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1.1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大宗商品市场</a:t>
            </a:r>
          </a:p>
        </p:txBody>
      </p:sp>
      <p:grpSp>
        <p:nvGrpSpPr>
          <p:cNvPr id="60" name="组合 59"/>
          <p:cNvGrpSpPr/>
          <p:nvPr/>
        </p:nvGrpSpPr>
        <p:grpSpPr>
          <a:xfrm>
            <a:off x="5513812" y="2814277"/>
            <a:ext cx="1189900" cy="1362020"/>
            <a:chOff x="5292155" y="2834526"/>
            <a:chExt cx="1584307" cy="1787565"/>
          </a:xfrm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 rot="16200000">
              <a:off x="5190526" y="2936155"/>
              <a:ext cx="1787565" cy="158430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8000"/>
              </a:schemeClr>
            </a:solidFill>
            <a:ln w="25400">
              <a:gradFill flip="none" rotWithShape="1">
                <a:gsLst>
                  <a:gs pos="80000">
                    <a:schemeClr val="bg1">
                      <a:lumMod val="95000"/>
                    </a:schemeClr>
                  </a:gs>
                  <a:gs pos="60000">
                    <a:schemeClr val="bg1">
                      <a:lumMod val="65000"/>
                    </a:schemeClr>
                  </a:gs>
                  <a:gs pos="40000">
                    <a:schemeClr val="bg1">
                      <a:lumMod val="95000"/>
                    </a:schemeClr>
                  </a:gs>
                  <a:gs pos="20000">
                    <a:schemeClr val="bg1">
                      <a:lumMod val="6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8100000" scaled="0"/>
                <a:tileRect/>
              </a:gradFill>
            </a:ln>
            <a:effectLst>
              <a:outerShdw blurRad="190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 rot="20000116">
              <a:off x="5408541" y="2892189"/>
              <a:ext cx="539066" cy="31148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35000">
                  <a:srgbClr val="FFFFFF">
                    <a:alpha val="30000"/>
                  </a:srgbClr>
                </a:gs>
                <a:gs pos="72000">
                  <a:srgbClr val="FFFFFF">
                    <a:alpha val="2000"/>
                  </a:srgbClr>
                </a:gs>
                <a:gs pos="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 b="1">
                <a:solidFill>
                  <a:prstClr val="white"/>
                </a:solidFill>
              </a:endParaRPr>
            </a:p>
          </p:txBody>
        </p:sp>
        <p:sp>
          <p:nvSpPr>
            <p:cNvPr id="63" name="任意多边形 62"/>
            <p:cNvSpPr>
              <a:spLocks/>
            </p:cNvSpPr>
            <p:nvPr/>
          </p:nvSpPr>
          <p:spPr bwMode="auto">
            <a:xfrm rot="16200000">
              <a:off x="5094111" y="3071113"/>
              <a:ext cx="1487874" cy="1038694"/>
            </a:xfrm>
            <a:custGeom>
              <a:avLst/>
              <a:gdLst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35702 w 1627099"/>
                <a:gd name="connsiteY2" fmla="*/ 1075909 h 1135888"/>
                <a:gd name="connsiteX3" fmla="*/ 1501093 w 1627099"/>
                <a:gd name="connsiteY3" fmla="*/ 1135888 h 1135888"/>
                <a:gd name="connsiteX4" fmla="*/ 0 w 1627099"/>
                <a:gd name="connsiteY4" fmla="*/ 269231 h 1135888"/>
                <a:gd name="connsiteX5" fmla="*/ 7275 w 1627099"/>
                <a:gd name="connsiteY5" fmla="*/ 256623 h 1135888"/>
                <a:gd name="connsiteX6" fmla="*/ 104462 w 1627099"/>
                <a:gd name="connsiteY6" fmla="*/ 88193 h 1135888"/>
                <a:gd name="connsiteX7" fmla="*/ 258005 w 1627099"/>
                <a:gd name="connsiteY7" fmla="*/ 0 h 1135888"/>
                <a:gd name="connsiteX8" fmla="*/ 1054155 w 1627099"/>
                <a:gd name="connsiteY8" fmla="*/ 0 h 1135888"/>
                <a:gd name="connsiteX9" fmla="*/ 1207698 w 1627099"/>
                <a:gd name="connsiteY9" fmla="*/ 88193 h 1135888"/>
                <a:gd name="connsiteX10" fmla="*/ 1605773 w 1627099"/>
                <a:gd name="connsiteY10" fmla="*/ 778085 h 1135888"/>
                <a:gd name="connsiteX11" fmla="*/ 1627099 w 1627099"/>
                <a:gd name="connsiteY11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35702 w 1627099"/>
                <a:gd name="connsiteY2" fmla="*/ 1075909 h 1135888"/>
                <a:gd name="connsiteX3" fmla="*/ 1501093 w 1627099"/>
                <a:gd name="connsiteY3" fmla="*/ 1135888 h 1135888"/>
                <a:gd name="connsiteX4" fmla="*/ 0 w 1627099"/>
                <a:gd name="connsiteY4" fmla="*/ 269231 h 1135888"/>
                <a:gd name="connsiteX5" fmla="*/ 104462 w 1627099"/>
                <a:gd name="connsiteY5" fmla="*/ 88193 h 1135888"/>
                <a:gd name="connsiteX6" fmla="*/ 258005 w 1627099"/>
                <a:gd name="connsiteY6" fmla="*/ 0 h 1135888"/>
                <a:gd name="connsiteX7" fmla="*/ 1054155 w 1627099"/>
                <a:gd name="connsiteY7" fmla="*/ 0 h 1135888"/>
                <a:gd name="connsiteX8" fmla="*/ 1207698 w 1627099"/>
                <a:gd name="connsiteY8" fmla="*/ 88193 h 1135888"/>
                <a:gd name="connsiteX9" fmla="*/ 1605773 w 1627099"/>
                <a:gd name="connsiteY9" fmla="*/ 778085 h 1135888"/>
                <a:gd name="connsiteX10" fmla="*/ 1627099 w 1627099"/>
                <a:gd name="connsiteY10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35702 w 1627099"/>
                <a:gd name="connsiteY2" fmla="*/ 1075909 h 1135888"/>
                <a:gd name="connsiteX3" fmla="*/ 1501093 w 1627099"/>
                <a:gd name="connsiteY3" fmla="*/ 1135888 h 1135888"/>
                <a:gd name="connsiteX4" fmla="*/ 0 w 1627099"/>
                <a:gd name="connsiteY4" fmla="*/ 269231 h 1135888"/>
                <a:gd name="connsiteX5" fmla="*/ 104462 w 1627099"/>
                <a:gd name="connsiteY5" fmla="*/ 88193 h 1135888"/>
                <a:gd name="connsiteX6" fmla="*/ 258005 w 1627099"/>
                <a:gd name="connsiteY6" fmla="*/ 0 h 1135888"/>
                <a:gd name="connsiteX7" fmla="*/ 1054155 w 1627099"/>
                <a:gd name="connsiteY7" fmla="*/ 0 h 1135888"/>
                <a:gd name="connsiteX8" fmla="*/ 1207698 w 1627099"/>
                <a:gd name="connsiteY8" fmla="*/ 88193 h 1135888"/>
                <a:gd name="connsiteX9" fmla="*/ 1605773 w 1627099"/>
                <a:gd name="connsiteY9" fmla="*/ 778085 h 1135888"/>
                <a:gd name="connsiteX10" fmla="*/ 1627099 w 1627099"/>
                <a:gd name="connsiteY10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01093 w 1627099"/>
                <a:gd name="connsiteY2" fmla="*/ 1135888 h 1135888"/>
                <a:gd name="connsiteX3" fmla="*/ 0 w 1627099"/>
                <a:gd name="connsiteY3" fmla="*/ 269231 h 1135888"/>
                <a:gd name="connsiteX4" fmla="*/ 104462 w 1627099"/>
                <a:gd name="connsiteY4" fmla="*/ 88193 h 1135888"/>
                <a:gd name="connsiteX5" fmla="*/ 258005 w 1627099"/>
                <a:gd name="connsiteY5" fmla="*/ 0 h 1135888"/>
                <a:gd name="connsiteX6" fmla="*/ 1054155 w 1627099"/>
                <a:gd name="connsiteY6" fmla="*/ 0 h 1135888"/>
                <a:gd name="connsiteX7" fmla="*/ 1207698 w 1627099"/>
                <a:gd name="connsiteY7" fmla="*/ 88193 h 1135888"/>
                <a:gd name="connsiteX8" fmla="*/ 1605773 w 1627099"/>
                <a:gd name="connsiteY8" fmla="*/ 778085 h 1135888"/>
                <a:gd name="connsiteX9" fmla="*/ 1627099 w 1627099"/>
                <a:gd name="connsiteY9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01093 w 1627099"/>
                <a:gd name="connsiteY2" fmla="*/ 1135888 h 1135888"/>
                <a:gd name="connsiteX3" fmla="*/ 0 w 1627099"/>
                <a:gd name="connsiteY3" fmla="*/ 269231 h 1135888"/>
                <a:gd name="connsiteX4" fmla="*/ 104462 w 1627099"/>
                <a:gd name="connsiteY4" fmla="*/ 88193 h 1135888"/>
                <a:gd name="connsiteX5" fmla="*/ 258005 w 1627099"/>
                <a:gd name="connsiteY5" fmla="*/ 0 h 1135888"/>
                <a:gd name="connsiteX6" fmla="*/ 1054155 w 1627099"/>
                <a:gd name="connsiteY6" fmla="*/ 0 h 1135888"/>
                <a:gd name="connsiteX7" fmla="*/ 1207698 w 1627099"/>
                <a:gd name="connsiteY7" fmla="*/ 88193 h 1135888"/>
                <a:gd name="connsiteX8" fmla="*/ 1605773 w 1627099"/>
                <a:gd name="connsiteY8" fmla="*/ 778085 h 1135888"/>
                <a:gd name="connsiteX9" fmla="*/ 1627099 w 1627099"/>
                <a:gd name="connsiteY9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01093 w 1627099"/>
                <a:gd name="connsiteY2" fmla="*/ 1135888 h 1135888"/>
                <a:gd name="connsiteX3" fmla="*/ 0 w 1627099"/>
                <a:gd name="connsiteY3" fmla="*/ 269231 h 1135888"/>
                <a:gd name="connsiteX4" fmla="*/ 104462 w 1627099"/>
                <a:gd name="connsiteY4" fmla="*/ 88193 h 1135888"/>
                <a:gd name="connsiteX5" fmla="*/ 258005 w 1627099"/>
                <a:gd name="connsiteY5" fmla="*/ 0 h 1135888"/>
                <a:gd name="connsiteX6" fmla="*/ 1054155 w 1627099"/>
                <a:gd name="connsiteY6" fmla="*/ 0 h 1135888"/>
                <a:gd name="connsiteX7" fmla="*/ 1207698 w 1627099"/>
                <a:gd name="connsiteY7" fmla="*/ 88193 h 1135888"/>
                <a:gd name="connsiteX8" fmla="*/ 1605773 w 1627099"/>
                <a:gd name="connsiteY8" fmla="*/ 778085 h 1135888"/>
                <a:gd name="connsiteX9" fmla="*/ 1627099 w 1627099"/>
                <a:gd name="connsiteY9" fmla="*/ 866278 h 1135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7099" h="1135888">
                  <a:moveTo>
                    <a:pt x="1627099" y="866278"/>
                  </a:moveTo>
                  <a:cubicBezTo>
                    <a:pt x="1627099" y="898283"/>
                    <a:pt x="1619990" y="930288"/>
                    <a:pt x="1605773" y="954470"/>
                  </a:cubicBezTo>
                  <a:lnTo>
                    <a:pt x="1501093" y="1135888"/>
                  </a:lnTo>
                  <a:cubicBezTo>
                    <a:pt x="911829" y="1012108"/>
                    <a:pt x="405114" y="761320"/>
                    <a:pt x="0" y="269231"/>
                  </a:cubicBezTo>
                  <a:lnTo>
                    <a:pt x="104462" y="88193"/>
                  </a:lnTo>
                  <a:cubicBezTo>
                    <a:pt x="132895" y="39829"/>
                    <a:pt x="202559" y="0"/>
                    <a:pt x="258005" y="0"/>
                  </a:cubicBezTo>
                  <a:lnTo>
                    <a:pt x="1054155" y="0"/>
                  </a:lnTo>
                  <a:cubicBezTo>
                    <a:pt x="1111023" y="0"/>
                    <a:pt x="1179264" y="39829"/>
                    <a:pt x="1207698" y="88193"/>
                  </a:cubicBezTo>
                  <a:lnTo>
                    <a:pt x="1605773" y="778085"/>
                  </a:lnTo>
                  <a:cubicBezTo>
                    <a:pt x="1619990" y="802267"/>
                    <a:pt x="1627099" y="834272"/>
                    <a:pt x="1627099" y="866278"/>
                  </a:cubicBezTo>
                  <a:close/>
                </a:path>
              </a:pathLst>
            </a:custGeom>
            <a:solidFill>
              <a:schemeClr val="bg1">
                <a:alpha val="13000"/>
              </a:schemeClr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sp>
          <p:nvSpPr>
            <p:cNvPr id="64" name="任意多边形 63"/>
            <p:cNvSpPr>
              <a:spLocks/>
            </p:cNvSpPr>
            <p:nvPr/>
          </p:nvSpPr>
          <p:spPr bwMode="auto">
            <a:xfrm rot="16200000">
              <a:off x="5701348" y="3388843"/>
              <a:ext cx="762947" cy="681024"/>
            </a:xfrm>
            <a:custGeom>
              <a:avLst/>
              <a:gdLst>
                <a:gd name="connsiteX0" fmla="*/ 745583 w 834338"/>
                <a:gd name="connsiteY0" fmla="*/ 370233 h 744750"/>
                <a:gd name="connsiteX1" fmla="*/ 738521 w 834338"/>
                <a:gd name="connsiteY1" fmla="*/ 341029 h 744750"/>
                <a:gd name="connsiteX2" fmla="*/ 606702 w 834338"/>
                <a:gd name="connsiteY2" fmla="*/ 112575 h 744750"/>
                <a:gd name="connsiteX3" fmla="*/ 555857 w 834338"/>
                <a:gd name="connsiteY3" fmla="*/ 83370 h 744750"/>
                <a:gd name="connsiteX4" fmla="*/ 292217 w 834338"/>
                <a:gd name="connsiteY4" fmla="*/ 83370 h 744750"/>
                <a:gd name="connsiteX5" fmla="*/ 241372 w 834338"/>
                <a:gd name="connsiteY5" fmla="*/ 112575 h 744750"/>
                <a:gd name="connsiteX6" fmla="*/ 109552 w 834338"/>
                <a:gd name="connsiteY6" fmla="*/ 341029 h 744750"/>
                <a:gd name="connsiteX7" fmla="*/ 109552 w 834338"/>
                <a:gd name="connsiteY7" fmla="*/ 399438 h 744750"/>
                <a:gd name="connsiteX8" fmla="*/ 241372 w 834338"/>
                <a:gd name="connsiteY8" fmla="*/ 627892 h 744750"/>
                <a:gd name="connsiteX9" fmla="*/ 292217 w 834338"/>
                <a:gd name="connsiteY9" fmla="*/ 657096 h 744750"/>
                <a:gd name="connsiteX10" fmla="*/ 555857 w 834338"/>
                <a:gd name="connsiteY10" fmla="*/ 657096 h 744750"/>
                <a:gd name="connsiteX11" fmla="*/ 606702 w 834338"/>
                <a:gd name="connsiteY11" fmla="*/ 627892 h 744750"/>
                <a:gd name="connsiteX12" fmla="*/ 738521 w 834338"/>
                <a:gd name="connsiteY12" fmla="*/ 399438 h 744750"/>
                <a:gd name="connsiteX13" fmla="*/ 745583 w 834338"/>
                <a:gd name="connsiteY13" fmla="*/ 370233 h 744750"/>
                <a:gd name="connsiteX14" fmla="*/ 834338 w 834338"/>
                <a:gd name="connsiteY14" fmla="*/ 372375 h 744750"/>
                <a:gd name="connsiteX15" fmla="*/ 825172 w 834338"/>
                <a:gd name="connsiteY15" fmla="*/ 410285 h 744750"/>
                <a:gd name="connsiteX16" fmla="*/ 654057 w 834338"/>
                <a:gd name="connsiteY16" fmla="*/ 706840 h 744750"/>
                <a:gd name="connsiteX17" fmla="*/ 588055 w 834338"/>
                <a:gd name="connsiteY17" fmla="*/ 744750 h 744750"/>
                <a:gd name="connsiteX18" fmla="*/ 245826 w 834338"/>
                <a:gd name="connsiteY18" fmla="*/ 744750 h 744750"/>
                <a:gd name="connsiteX19" fmla="*/ 179824 w 834338"/>
                <a:gd name="connsiteY19" fmla="*/ 706840 h 744750"/>
                <a:gd name="connsiteX20" fmla="*/ 8709 w 834338"/>
                <a:gd name="connsiteY20" fmla="*/ 410285 h 744750"/>
                <a:gd name="connsiteX21" fmla="*/ 8709 w 834338"/>
                <a:gd name="connsiteY21" fmla="*/ 334465 h 744750"/>
                <a:gd name="connsiteX22" fmla="*/ 179824 w 834338"/>
                <a:gd name="connsiteY22" fmla="*/ 37910 h 744750"/>
                <a:gd name="connsiteX23" fmla="*/ 245826 w 834338"/>
                <a:gd name="connsiteY23" fmla="*/ 0 h 744750"/>
                <a:gd name="connsiteX24" fmla="*/ 588055 w 834338"/>
                <a:gd name="connsiteY24" fmla="*/ 0 h 744750"/>
                <a:gd name="connsiteX25" fmla="*/ 654057 w 834338"/>
                <a:gd name="connsiteY25" fmla="*/ 37910 h 744750"/>
                <a:gd name="connsiteX26" fmla="*/ 825172 w 834338"/>
                <a:gd name="connsiteY26" fmla="*/ 334465 h 744750"/>
                <a:gd name="connsiteX27" fmla="*/ 834338 w 834338"/>
                <a:gd name="connsiteY27" fmla="*/ 372375 h 74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34338" h="744750">
                  <a:moveTo>
                    <a:pt x="745583" y="370233"/>
                  </a:moveTo>
                  <a:cubicBezTo>
                    <a:pt x="745583" y="359635"/>
                    <a:pt x="743229" y="349037"/>
                    <a:pt x="738521" y="341029"/>
                  </a:cubicBezTo>
                  <a:cubicBezTo>
                    <a:pt x="738521" y="341029"/>
                    <a:pt x="738521" y="341029"/>
                    <a:pt x="606702" y="112575"/>
                  </a:cubicBezTo>
                  <a:cubicBezTo>
                    <a:pt x="597286" y="96559"/>
                    <a:pt x="574688" y="83370"/>
                    <a:pt x="555857" y="83370"/>
                  </a:cubicBezTo>
                  <a:cubicBezTo>
                    <a:pt x="555857" y="83370"/>
                    <a:pt x="555857" y="83370"/>
                    <a:pt x="292217" y="83370"/>
                  </a:cubicBezTo>
                  <a:cubicBezTo>
                    <a:pt x="273856" y="83370"/>
                    <a:pt x="250788" y="96559"/>
                    <a:pt x="241372" y="112575"/>
                  </a:cubicBezTo>
                  <a:cubicBezTo>
                    <a:pt x="241372" y="112575"/>
                    <a:pt x="241372" y="112575"/>
                    <a:pt x="109552" y="341029"/>
                  </a:cubicBezTo>
                  <a:cubicBezTo>
                    <a:pt x="100607" y="357044"/>
                    <a:pt x="100607" y="383422"/>
                    <a:pt x="109552" y="399438"/>
                  </a:cubicBezTo>
                  <a:cubicBezTo>
                    <a:pt x="109552" y="399438"/>
                    <a:pt x="109552" y="399438"/>
                    <a:pt x="241372" y="627892"/>
                  </a:cubicBezTo>
                  <a:cubicBezTo>
                    <a:pt x="250788" y="643907"/>
                    <a:pt x="273856" y="657096"/>
                    <a:pt x="292217" y="657096"/>
                  </a:cubicBezTo>
                  <a:lnTo>
                    <a:pt x="555857" y="657096"/>
                  </a:lnTo>
                  <a:cubicBezTo>
                    <a:pt x="574688" y="657096"/>
                    <a:pt x="597286" y="643907"/>
                    <a:pt x="606702" y="627892"/>
                  </a:cubicBezTo>
                  <a:cubicBezTo>
                    <a:pt x="606702" y="627892"/>
                    <a:pt x="606702" y="627892"/>
                    <a:pt x="738521" y="399438"/>
                  </a:cubicBezTo>
                  <a:cubicBezTo>
                    <a:pt x="743229" y="391430"/>
                    <a:pt x="745583" y="380832"/>
                    <a:pt x="745583" y="370233"/>
                  </a:cubicBezTo>
                  <a:close/>
                  <a:moveTo>
                    <a:pt x="834338" y="372375"/>
                  </a:moveTo>
                  <a:cubicBezTo>
                    <a:pt x="834338" y="386133"/>
                    <a:pt x="831283" y="399890"/>
                    <a:pt x="825172" y="410285"/>
                  </a:cubicBezTo>
                  <a:cubicBezTo>
                    <a:pt x="654057" y="706840"/>
                    <a:pt x="654057" y="706840"/>
                    <a:pt x="654057" y="706840"/>
                  </a:cubicBezTo>
                  <a:cubicBezTo>
                    <a:pt x="641834" y="727630"/>
                    <a:pt x="612500" y="744750"/>
                    <a:pt x="588055" y="744750"/>
                  </a:cubicBezTo>
                  <a:lnTo>
                    <a:pt x="245826" y="744750"/>
                  </a:lnTo>
                  <a:cubicBezTo>
                    <a:pt x="221992" y="744750"/>
                    <a:pt x="192047" y="727630"/>
                    <a:pt x="179824" y="706840"/>
                  </a:cubicBezTo>
                  <a:cubicBezTo>
                    <a:pt x="8709" y="410285"/>
                    <a:pt x="8709" y="410285"/>
                    <a:pt x="8709" y="410285"/>
                  </a:cubicBezTo>
                  <a:cubicBezTo>
                    <a:pt x="-2902" y="389496"/>
                    <a:pt x="-2902" y="355255"/>
                    <a:pt x="8709" y="334465"/>
                  </a:cubicBezTo>
                  <a:cubicBezTo>
                    <a:pt x="179824" y="37910"/>
                    <a:pt x="179824" y="37910"/>
                    <a:pt x="179824" y="37910"/>
                  </a:cubicBezTo>
                  <a:cubicBezTo>
                    <a:pt x="192047" y="17121"/>
                    <a:pt x="221992" y="0"/>
                    <a:pt x="245826" y="0"/>
                  </a:cubicBezTo>
                  <a:cubicBezTo>
                    <a:pt x="588055" y="0"/>
                    <a:pt x="588055" y="0"/>
                    <a:pt x="588055" y="0"/>
                  </a:cubicBezTo>
                  <a:cubicBezTo>
                    <a:pt x="612500" y="0"/>
                    <a:pt x="641834" y="17121"/>
                    <a:pt x="654057" y="37910"/>
                  </a:cubicBezTo>
                  <a:cubicBezTo>
                    <a:pt x="825172" y="334465"/>
                    <a:pt x="825172" y="334465"/>
                    <a:pt x="825172" y="334465"/>
                  </a:cubicBezTo>
                  <a:cubicBezTo>
                    <a:pt x="831283" y="344860"/>
                    <a:pt x="834338" y="358618"/>
                    <a:pt x="834338" y="37237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 rot="16200000">
              <a:off x="5864883" y="3540223"/>
              <a:ext cx="428867" cy="380103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BFBFBF"/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4913533" y="1713371"/>
            <a:ext cx="1192488" cy="1371161"/>
            <a:chOff x="4432355" y="1356318"/>
            <a:chExt cx="1587751" cy="1799561"/>
          </a:xfrm>
        </p:grpSpPr>
        <p:sp>
          <p:nvSpPr>
            <p:cNvPr id="67" name="任意多边形 66"/>
            <p:cNvSpPr>
              <a:spLocks/>
            </p:cNvSpPr>
            <p:nvPr/>
          </p:nvSpPr>
          <p:spPr bwMode="auto">
            <a:xfrm rot="16200000">
              <a:off x="4313824" y="1695911"/>
              <a:ext cx="1427392" cy="902174"/>
            </a:xfrm>
            <a:custGeom>
              <a:avLst/>
              <a:gdLst>
                <a:gd name="connsiteX0" fmla="*/ 1560958 w 1560958"/>
                <a:gd name="connsiteY0" fmla="*/ 852069 h 986593"/>
                <a:gd name="connsiteX1" fmla="*/ 1483291 w 1560958"/>
                <a:gd name="connsiteY1" fmla="*/ 986593 h 986593"/>
                <a:gd name="connsiteX2" fmla="*/ 1470592 w 1560958"/>
                <a:gd name="connsiteY2" fmla="*/ 964597 h 986593"/>
                <a:gd name="connsiteX3" fmla="*/ 1469220 w 1560958"/>
                <a:gd name="connsiteY3" fmla="*/ 960185 h 986593"/>
                <a:gd name="connsiteX4" fmla="*/ 1049766 w 1560958"/>
                <a:gd name="connsiteY4" fmla="*/ 233242 h 986593"/>
                <a:gd name="connsiteX5" fmla="*/ 887977 w 1560958"/>
                <a:gd name="connsiteY5" fmla="*/ 140313 h 986593"/>
                <a:gd name="connsiteX6" fmla="*/ 843738 w 1560958"/>
                <a:gd name="connsiteY6" fmla="*/ 140313 h 986593"/>
                <a:gd name="connsiteX7" fmla="*/ 834966 w 1560958"/>
                <a:gd name="connsiteY7" fmla="*/ 140313 h 986593"/>
                <a:gd name="connsiteX8" fmla="*/ 834966 w 1560958"/>
                <a:gd name="connsiteY8" fmla="*/ 139101 h 986593"/>
                <a:gd name="connsiteX9" fmla="*/ 0 w 1560958"/>
                <a:gd name="connsiteY9" fmla="*/ 139101 h 986593"/>
                <a:gd name="connsiteX10" fmla="*/ 73870 w 1560958"/>
                <a:gd name="connsiteY10" fmla="*/ 11155 h 986593"/>
                <a:gd name="connsiteX11" fmla="*/ 82583 w 1560958"/>
                <a:gd name="connsiteY11" fmla="*/ 7354 h 986593"/>
                <a:gd name="connsiteX12" fmla="*/ 128297 w 1560958"/>
                <a:gd name="connsiteY12" fmla="*/ 0 h 986593"/>
                <a:gd name="connsiteX13" fmla="*/ 967205 w 1560958"/>
                <a:gd name="connsiteY13" fmla="*/ 0 h 986593"/>
                <a:gd name="connsiteX14" fmla="*/ 1128994 w 1560958"/>
                <a:gd name="connsiteY14" fmla="*/ 92930 h 986593"/>
                <a:gd name="connsiteX15" fmla="*/ 1548448 w 1560958"/>
                <a:gd name="connsiteY15" fmla="*/ 819873 h 98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0958" h="986593">
                  <a:moveTo>
                    <a:pt x="1560958" y="852069"/>
                  </a:moveTo>
                  <a:lnTo>
                    <a:pt x="1483291" y="986593"/>
                  </a:lnTo>
                  <a:lnTo>
                    <a:pt x="1470592" y="964597"/>
                  </a:lnTo>
                  <a:lnTo>
                    <a:pt x="1469220" y="960185"/>
                  </a:lnTo>
                  <a:cubicBezTo>
                    <a:pt x="1469220" y="960185"/>
                    <a:pt x="1469220" y="960185"/>
                    <a:pt x="1049766" y="233242"/>
                  </a:cubicBezTo>
                  <a:cubicBezTo>
                    <a:pt x="1019805" y="182281"/>
                    <a:pt x="947899" y="140313"/>
                    <a:pt x="887977" y="140313"/>
                  </a:cubicBezTo>
                  <a:cubicBezTo>
                    <a:pt x="887977" y="140313"/>
                    <a:pt x="887977" y="140313"/>
                    <a:pt x="843738" y="140313"/>
                  </a:cubicBezTo>
                  <a:lnTo>
                    <a:pt x="834966" y="140313"/>
                  </a:lnTo>
                  <a:lnTo>
                    <a:pt x="834966" y="139101"/>
                  </a:lnTo>
                  <a:lnTo>
                    <a:pt x="0" y="139101"/>
                  </a:lnTo>
                  <a:lnTo>
                    <a:pt x="73870" y="11155"/>
                  </a:lnTo>
                  <a:lnTo>
                    <a:pt x="82583" y="7354"/>
                  </a:lnTo>
                  <a:cubicBezTo>
                    <a:pt x="98150" y="2623"/>
                    <a:pt x="113692" y="0"/>
                    <a:pt x="128297" y="0"/>
                  </a:cubicBezTo>
                  <a:cubicBezTo>
                    <a:pt x="967205" y="0"/>
                    <a:pt x="967205" y="0"/>
                    <a:pt x="967205" y="0"/>
                  </a:cubicBezTo>
                  <a:cubicBezTo>
                    <a:pt x="1027127" y="0"/>
                    <a:pt x="1099033" y="41968"/>
                    <a:pt x="1128994" y="92930"/>
                  </a:cubicBezTo>
                  <a:cubicBezTo>
                    <a:pt x="1548448" y="819873"/>
                    <a:pt x="1548448" y="819873"/>
                    <a:pt x="1548448" y="819873"/>
                  </a:cubicBezTo>
                  <a:close/>
                </a:path>
              </a:pathLst>
            </a:custGeom>
            <a:solidFill>
              <a:srgbClr val="FFB850"/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srgbClr val="FFB850"/>
                </a:solidFill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4432355" y="1356318"/>
              <a:ext cx="1587751" cy="1799561"/>
              <a:chOff x="4432355" y="1356318"/>
              <a:chExt cx="1587751" cy="1799561"/>
            </a:xfrm>
          </p:grpSpPr>
          <p:sp>
            <p:nvSpPr>
              <p:cNvPr id="69" name="Freeform 5"/>
              <p:cNvSpPr>
                <a:spLocks/>
              </p:cNvSpPr>
              <p:nvPr/>
            </p:nvSpPr>
            <p:spPr bwMode="auto">
              <a:xfrm rot="16200000">
                <a:off x="4330726" y="1457947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chemeClr val="bg1">
                  <a:alpha val="8000"/>
                </a:schemeClr>
              </a:solidFill>
              <a:ln w="25400">
                <a:gradFill flip="none" rotWithShape="1">
                  <a:gsLst>
                    <a:gs pos="80000">
                      <a:schemeClr val="bg1">
                        <a:lumMod val="95000"/>
                      </a:schemeClr>
                    </a:gs>
                    <a:gs pos="60000">
                      <a:schemeClr val="bg1">
                        <a:lumMod val="65000"/>
                      </a:schemeClr>
                    </a:gs>
                    <a:gs pos="40000">
                      <a:schemeClr val="bg1">
                        <a:lumMod val="95000"/>
                      </a:schemeClr>
                    </a:gs>
                    <a:gs pos="2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8100000" scaled="0"/>
                  <a:tileRect/>
                </a:gradFill>
              </a:ln>
              <a:effectLst>
                <a:outerShdw blurRad="1905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 rot="20000116">
                <a:off x="4550973" y="1402691"/>
                <a:ext cx="539066" cy="31148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5000">
                    <a:srgbClr val="FFFFFF">
                      <a:alpha val="30000"/>
                    </a:srgbClr>
                  </a:gs>
                  <a:gs pos="72000">
                    <a:srgbClr val="FFFFFF">
                      <a:alpha val="2000"/>
                    </a:srgbClr>
                  </a:gs>
                  <a:gs pos="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 b="1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Freeform 5"/>
              <p:cNvSpPr>
                <a:spLocks/>
              </p:cNvSpPr>
              <p:nvPr/>
            </p:nvSpPr>
            <p:spPr bwMode="auto">
              <a:xfrm rot="16200000">
                <a:off x="4334170" y="1469943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chemeClr val="bg1">
                  <a:alpha val="13000"/>
                </a:schemeClr>
              </a:solidFill>
              <a:ln w="25400">
                <a:noFill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文本框 63"/>
              <p:cNvSpPr txBox="1"/>
              <p:nvPr/>
            </p:nvSpPr>
            <p:spPr>
              <a:xfrm>
                <a:off x="4739472" y="1836755"/>
                <a:ext cx="945075" cy="929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rgbClr val="FFB850"/>
                    </a:solidFill>
                    <a:latin typeface="Impact" panose="020B0806030902050204" pitchFamily="34" charset="0"/>
                    <a:ea typeface="LiHei Pro" panose="020B0500000000000000" pitchFamily="34" charset="-122"/>
                  </a:rPr>
                  <a:t>1</a:t>
                </a:r>
                <a:endParaRPr lang="zh-CN" altLang="en-US" sz="4000" b="1" dirty="0">
                  <a:solidFill>
                    <a:srgbClr val="FFB850"/>
                  </a:solidFill>
                  <a:latin typeface="Impact" panose="020B0806030902050204" pitchFamily="34" charset="0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4288344" y="2793089"/>
            <a:ext cx="1203713" cy="1371162"/>
            <a:chOff x="3563845" y="2834526"/>
            <a:chExt cx="1602697" cy="1799562"/>
          </a:xfrm>
        </p:grpSpPr>
        <p:sp>
          <p:nvSpPr>
            <p:cNvPr id="74" name="任意多边形 73"/>
            <p:cNvSpPr>
              <a:spLocks/>
            </p:cNvSpPr>
            <p:nvPr/>
          </p:nvSpPr>
          <p:spPr bwMode="auto">
            <a:xfrm rot="16200000">
              <a:off x="3457373" y="3172312"/>
              <a:ext cx="1427392" cy="902174"/>
            </a:xfrm>
            <a:custGeom>
              <a:avLst/>
              <a:gdLst>
                <a:gd name="connsiteX0" fmla="*/ 1560958 w 1560958"/>
                <a:gd name="connsiteY0" fmla="*/ 852069 h 986593"/>
                <a:gd name="connsiteX1" fmla="*/ 1483291 w 1560958"/>
                <a:gd name="connsiteY1" fmla="*/ 986593 h 986593"/>
                <a:gd name="connsiteX2" fmla="*/ 1470592 w 1560958"/>
                <a:gd name="connsiteY2" fmla="*/ 964597 h 986593"/>
                <a:gd name="connsiteX3" fmla="*/ 1469220 w 1560958"/>
                <a:gd name="connsiteY3" fmla="*/ 960185 h 986593"/>
                <a:gd name="connsiteX4" fmla="*/ 1049766 w 1560958"/>
                <a:gd name="connsiteY4" fmla="*/ 233242 h 986593"/>
                <a:gd name="connsiteX5" fmla="*/ 887977 w 1560958"/>
                <a:gd name="connsiteY5" fmla="*/ 140313 h 986593"/>
                <a:gd name="connsiteX6" fmla="*/ 843738 w 1560958"/>
                <a:gd name="connsiteY6" fmla="*/ 140313 h 986593"/>
                <a:gd name="connsiteX7" fmla="*/ 834966 w 1560958"/>
                <a:gd name="connsiteY7" fmla="*/ 140313 h 986593"/>
                <a:gd name="connsiteX8" fmla="*/ 834966 w 1560958"/>
                <a:gd name="connsiteY8" fmla="*/ 139101 h 986593"/>
                <a:gd name="connsiteX9" fmla="*/ 0 w 1560958"/>
                <a:gd name="connsiteY9" fmla="*/ 139101 h 986593"/>
                <a:gd name="connsiteX10" fmla="*/ 73870 w 1560958"/>
                <a:gd name="connsiteY10" fmla="*/ 11155 h 986593"/>
                <a:gd name="connsiteX11" fmla="*/ 82583 w 1560958"/>
                <a:gd name="connsiteY11" fmla="*/ 7354 h 986593"/>
                <a:gd name="connsiteX12" fmla="*/ 128297 w 1560958"/>
                <a:gd name="connsiteY12" fmla="*/ 0 h 986593"/>
                <a:gd name="connsiteX13" fmla="*/ 967205 w 1560958"/>
                <a:gd name="connsiteY13" fmla="*/ 0 h 986593"/>
                <a:gd name="connsiteX14" fmla="*/ 1128994 w 1560958"/>
                <a:gd name="connsiteY14" fmla="*/ 92930 h 986593"/>
                <a:gd name="connsiteX15" fmla="*/ 1548448 w 1560958"/>
                <a:gd name="connsiteY15" fmla="*/ 819873 h 98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0958" h="986593">
                  <a:moveTo>
                    <a:pt x="1560958" y="852069"/>
                  </a:moveTo>
                  <a:lnTo>
                    <a:pt x="1483291" y="986593"/>
                  </a:lnTo>
                  <a:lnTo>
                    <a:pt x="1470592" y="964597"/>
                  </a:lnTo>
                  <a:lnTo>
                    <a:pt x="1469220" y="960185"/>
                  </a:lnTo>
                  <a:cubicBezTo>
                    <a:pt x="1469220" y="960185"/>
                    <a:pt x="1469220" y="960185"/>
                    <a:pt x="1049766" y="233242"/>
                  </a:cubicBezTo>
                  <a:cubicBezTo>
                    <a:pt x="1019805" y="182281"/>
                    <a:pt x="947899" y="140313"/>
                    <a:pt x="887977" y="140313"/>
                  </a:cubicBezTo>
                  <a:cubicBezTo>
                    <a:pt x="887977" y="140313"/>
                    <a:pt x="887977" y="140313"/>
                    <a:pt x="843738" y="140313"/>
                  </a:cubicBezTo>
                  <a:lnTo>
                    <a:pt x="834966" y="140313"/>
                  </a:lnTo>
                  <a:lnTo>
                    <a:pt x="834966" y="139101"/>
                  </a:lnTo>
                  <a:lnTo>
                    <a:pt x="0" y="139101"/>
                  </a:lnTo>
                  <a:lnTo>
                    <a:pt x="73870" y="11155"/>
                  </a:lnTo>
                  <a:lnTo>
                    <a:pt x="82583" y="7354"/>
                  </a:lnTo>
                  <a:cubicBezTo>
                    <a:pt x="98150" y="2623"/>
                    <a:pt x="113692" y="0"/>
                    <a:pt x="128297" y="0"/>
                  </a:cubicBezTo>
                  <a:cubicBezTo>
                    <a:pt x="967205" y="0"/>
                    <a:pt x="967205" y="0"/>
                    <a:pt x="967205" y="0"/>
                  </a:cubicBezTo>
                  <a:cubicBezTo>
                    <a:pt x="1027127" y="0"/>
                    <a:pt x="1099033" y="41968"/>
                    <a:pt x="1128994" y="92930"/>
                  </a:cubicBezTo>
                  <a:cubicBezTo>
                    <a:pt x="1548448" y="819873"/>
                    <a:pt x="1548448" y="819873"/>
                    <a:pt x="1548448" y="819873"/>
                  </a:cubicBezTo>
                  <a:close/>
                </a:path>
              </a:pathLst>
            </a:custGeom>
            <a:solidFill>
              <a:srgbClr val="FFB850"/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srgbClr val="FFB850"/>
                </a:solidFill>
              </a:endParaRPr>
            </a:p>
          </p:txBody>
        </p:sp>
        <p:grpSp>
          <p:nvGrpSpPr>
            <p:cNvPr id="75" name="组合 74"/>
            <p:cNvGrpSpPr/>
            <p:nvPr/>
          </p:nvGrpSpPr>
          <p:grpSpPr>
            <a:xfrm>
              <a:off x="3563845" y="2834526"/>
              <a:ext cx="1602697" cy="1799562"/>
              <a:chOff x="3563845" y="2834526"/>
              <a:chExt cx="1602697" cy="1799562"/>
            </a:xfrm>
          </p:grpSpPr>
          <p:sp>
            <p:nvSpPr>
              <p:cNvPr id="76" name="Freeform 5"/>
              <p:cNvSpPr>
                <a:spLocks/>
              </p:cNvSpPr>
              <p:nvPr/>
            </p:nvSpPr>
            <p:spPr bwMode="auto">
              <a:xfrm rot="16200000">
                <a:off x="3462216" y="2936155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chemeClr val="bg1">
                  <a:alpha val="8000"/>
                </a:schemeClr>
              </a:solidFill>
              <a:ln w="25400">
                <a:gradFill flip="none" rotWithShape="1">
                  <a:gsLst>
                    <a:gs pos="80000">
                      <a:schemeClr val="bg1">
                        <a:lumMod val="95000"/>
                      </a:schemeClr>
                    </a:gs>
                    <a:gs pos="60000">
                      <a:schemeClr val="bg1">
                        <a:lumMod val="65000"/>
                      </a:schemeClr>
                    </a:gs>
                    <a:gs pos="40000">
                      <a:schemeClr val="bg1">
                        <a:lumMod val="95000"/>
                      </a:schemeClr>
                    </a:gs>
                    <a:gs pos="2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8100000" scaled="0"/>
                  <a:tileRect/>
                </a:gradFill>
              </a:ln>
              <a:effectLst>
                <a:outerShdw blurRad="1905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 rot="20000116">
                <a:off x="3692606" y="2870683"/>
                <a:ext cx="539066" cy="31148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5000">
                    <a:srgbClr val="FFFFFF">
                      <a:alpha val="30000"/>
                    </a:srgbClr>
                  </a:gs>
                  <a:gs pos="72000">
                    <a:srgbClr val="FFFFFF">
                      <a:alpha val="2000"/>
                    </a:srgbClr>
                  </a:gs>
                  <a:gs pos="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 b="1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Freeform 5"/>
              <p:cNvSpPr>
                <a:spLocks/>
              </p:cNvSpPr>
              <p:nvPr/>
            </p:nvSpPr>
            <p:spPr bwMode="auto">
              <a:xfrm rot="16200000">
                <a:off x="3480606" y="2948152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chemeClr val="bg1">
                  <a:alpha val="13000"/>
                </a:schemeClr>
              </a:solidFill>
              <a:ln w="25400">
                <a:noFill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文本框 64"/>
              <p:cNvSpPr txBox="1"/>
              <p:nvPr/>
            </p:nvSpPr>
            <p:spPr>
              <a:xfrm>
                <a:off x="3887809" y="3365849"/>
                <a:ext cx="945075" cy="929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rgbClr val="FFB850"/>
                    </a:solidFill>
                    <a:latin typeface="Impact" panose="020B0806030902050204" pitchFamily="34" charset="0"/>
                    <a:ea typeface="LiHei Pro" panose="020B0500000000000000" pitchFamily="34" charset="-122"/>
                  </a:rPr>
                  <a:t>2</a:t>
                </a:r>
                <a:endParaRPr lang="zh-CN" altLang="en-US" sz="4000" b="1" dirty="0">
                  <a:solidFill>
                    <a:srgbClr val="FFB850"/>
                  </a:solidFill>
                  <a:latin typeface="Impact" panose="020B0806030902050204" pitchFamily="34" charset="0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4852885" y="3874324"/>
            <a:ext cx="1189900" cy="1364942"/>
            <a:chOff x="4419859" y="4302691"/>
            <a:chExt cx="1584307" cy="1791399"/>
          </a:xfrm>
        </p:grpSpPr>
        <p:sp>
          <p:nvSpPr>
            <p:cNvPr id="81" name="Freeform 5"/>
            <p:cNvSpPr>
              <a:spLocks/>
            </p:cNvSpPr>
            <p:nvPr/>
          </p:nvSpPr>
          <p:spPr bwMode="auto">
            <a:xfrm rot="16200000">
              <a:off x="4318230" y="4408154"/>
              <a:ext cx="1787565" cy="158430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8000"/>
              </a:schemeClr>
            </a:solidFill>
            <a:ln w="25400">
              <a:gradFill flip="none" rotWithShape="1">
                <a:gsLst>
                  <a:gs pos="80000">
                    <a:schemeClr val="bg1">
                      <a:lumMod val="95000"/>
                    </a:schemeClr>
                  </a:gs>
                  <a:gs pos="60000">
                    <a:schemeClr val="bg1">
                      <a:lumMod val="65000"/>
                    </a:schemeClr>
                  </a:gs>
                  <a:gs pos="40000">
                    <a:schemeClr val="bg1">
                      <a:lumMod val="95000"/>
                    </a:schemeClr>
                  </a:gs>
                  <a:gs pos="20000">
                    <a:schemeClr val="bg1">
                      <a:lumMod val="6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8100000" scaled="0"/>
                <a:tileRect/>
              </a:gradFill>
            </a:ln>
            <a:effectLst>
              <a:outerShdw blurRad="190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 rot="20000116">
              <a:off x="4566869" y="4344130"/>
              <a:ext cx="539066" cy="31148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35000">
                  <a:srgbClr val="FFFFFF">
                    <a:alpha val="30000"/>
                  </a:srgbClr>
                </a:gs>
                <a:gs pos="72000">
                  <a:srgbClr val="FFFFFF">
                    <a:alpha val="2000"/>
                  </a:srgbClr>
                </a:gs>
                <a:gs pos="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 b="1">
                <a:solidFill>
                  <a:prstClr val="white"/>
                </a:solidFill>
              </a:endParaRPr>
            </a:p>
          </p:txBody>
        </p:sp>
        <p:sp>
          <p:nvSpPr>
            <p:cNvPr id="83" name="任意多边形 82"/>
            <p:cNvSpPr>
              <a:spLocks/>
            </p:cNvSpPr>
            <p:nvPr/>
          </p:nvSpPr>
          <p:spPr bwMode="auto">
            <a:xfrm rot="16200000">
              <a:off x="4207766" y="4527281"/>
              <a:ext cx="1487874" cy="1038694"/>
            </a:xfrm>
            <a:custGeom>
              <a:avLst/>
              <a:gdLst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35702 w 1627099"/>
                <a:gd name="connsiteY2" fmla="*/ 1075909 h 1135888"/>
                <a:gd name="connsiteX3" fmla="*/ 1501093 w 1627099"/>
                <a:gd name="connsiteY3" fmla="*/ 1135888 h 1135888"/>
                <a:gd name="connsiteX4" fmla="*/ 0 w 1627099"/>
                <a:gd name="connsiteY4" fmla="*/ 269231 h 1135888"/>
                <a:gd name="connsiteX5" fmla="*/ 7275 w 1627099"/>
                <a:gd name="connsiteY5" fmla="*/ 256623 h 1135888"/>
                <a:gd name="connsiteX6" fmla="*/ 104462 w 1627099"/>
                <a:gd name="connsiteY6" fmla="*/ 88193 h 1135888"/>
                <a:gd name="connsiteX7" fmla="*/ 258005 w 1627099"/>
                <a:gd name="connsiteY7" fmla="*/ 0 h 1135888"/>
                <a:gd name="connsiteX8" fmla="*/ 1054155 w 1627099"/>
                <a:gd name="connsiteY8" fmla="*/ 0 h 1135888"/>
                <a:gd name="connsiteX9" fmla="*/ 1207698 w 1627099"/>
                <a:gd name="connsiteY9" fmla="*/ 88193 h 1135888"/>
                <a:gd name="connsiteX10" fmla="*/ 1605773 w 1627099"/>
                <a:gd name="connsiteY10" fmla="*/ 778085 h 1135888"/>
                <a:gd name="connsiteX11" fmla="*/ 1627099 w 1627099"/>
                <a:gd name="connsiteY11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35702 w 1627099"/>
                <a:gd name="connsiteY2" fmla="*/ 1075909 h 1135888"/>
                <a:gd name="connsiteX3" fmla="*/ 1501093 w 1627099"/>
                <a:gd name="connsiteY3" fmla="*/ 1135888 h 1135888"/>
                <a:gd name="connsiteX4" fmla="*/ 0 w 1627099"/>
                <a:gd name="connsiteY4" fmla="*/ 269231 h 1135888"/>
                <a:gd name="connsiteX5" fmla="*/ 104462 w 1627099"/>
                <a:gd name="connsiteY5" fmla="*/ 88193 h 1135888"/>
                <a:gd name="connsiteX6" fmla="*/ 258005 w 1627099"/>
                <a:gd name="connsiteY6" fmla="*/ 0 h 1135888"/>
                <a:gd name="connsiteX7" fmla="*/ 1054155 w 1627099"/>
                <a:gd name="connsiteY7" fmla="*/ 0 h 1135888"/>
                <a:gd name="connsiteX8" fmla="*/ 1207698 w 1627099"/>
                <a:gd name="connsiteY8" fmla="*/ 88193 h 1135888"/>
                <a:gd name="connsiteX9" fmla="*/ 1605773 w 1627099"/>
                <a:gd name="connsiteY9" fmla="*/ 778085 h 1135888"/>
                <a:gd name="connsiteX10" fmla="*/ 1627099 w 1627099"/>
                <a:gd name="connsiteY10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35702 w 1627099"/>
                <a:gd name="connsiteY2" fmla="*/ 1075909 h 1135888"/>
                <a:gd name="connsiteX3" fmla="*/ 1501093 w 1627099"/>
                <a:gd name="connsiteY3" fmla="*/ 1135888 h 1135888"/>
                <a:gd name="connsiteX4" fmla="*/ 0 w 1627099"/>
                <a:gd name="connsiteY4" fmla="*/ 269231 h 1135888"/>
                <a:gd name="connsiteX5" fmla="*/ 104462 w 1627099"/>
                <a:gd name="connsiteY5" fmla="*/ 88193 h 1135888"/>
                <a:gd name="connsiteX6" fmla="*/ 258005 w 1627099"/>
                <a:gd name="connsiteY6" fmla="*/ 0 h 1135888"/>
                <a:gd name="connsiteX7" fmla="*/ 1054155 w 1627099"/>
                <a:gd name="connsiteY7" fmla="*/ 0 h 1135888"/>
                <a:gd name="connsiteX8" fmla="*/ 1207698 w 1627099"/>
                <a:gd name="connsiteY8" fmla="*/ 88193 h 1135888"/>
                <a:gd name="connsiteX9" fmla="*/ 1605773 w 1627099"/>
                <a:gd name="connsiteY9" fmla="*/ 778085 h 1135888"/>
                <a:gd name="connsiteX10" fmla="*/ 1627099 w 1627099"/>
                <a:gd name="connsiteY10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01093 w 1627099"/>
                <a:gd name="connsiteY2" fmla="*/ 1135888 h 1135888"/>
                <a:gd name="connsiteX3" fmla="*/ 0 w 1627099"/>
                <a:gd name="connsiteY3" fmla="*/ 269231 h 1135888"/>
                <a:gd name="connsiteX4" fmla="*/ 104462 w 1627099"/>
                <a:gd name="connsiteY4" fmla="*/ 88193 h 1135888"/>
                <a:gd name="connsiteX5" fmla="*/ 258005 w 1627099"/>
                <a:gd name="connsiteY5" fmla="*/ 0 h 1135888"/>
                <a:gd name="connsiteX6" fmla="*/ 1054155 w 1627099"/>
                <a:gd name="connsiteY6" fmla="*/ 0 h 1135888"/>
                <a:gd name="connsiteX7" fmla="*/ 1207698 w 1627099"/>
                <a:gd name="connsiteY7" fmla="*/ 88193 h 1135888"/>
                <a:gd name="connsiteX8" fmla="*/ 1605773 w 1627099"/>
                <a:gd name="connsiteY8" fmla="*/ 778085 h 1135888"/>
                <a:gd name="connsiteX9" fmla="*/ 1627099 w 1627099"/>
                <a:gd name="connsiteY9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01093 w 1627099"/>
                <a:gd name="connsiteY2" fmla="*/ 1135888 h 1135888"/>
                <a:gd name="connsiteX3" fmla="*/ 0 w 1627099"/>
                <a:gd name="connsiteY3" fmla="*/ 269231 h 1135888"/>
                <a:gd name="connsiteX4" fmla="*/ 104462 w 1627099"/>
                <a:gd name="connsiteY4" fmla="*/ 88193 h 1135888"/>
                <a:gd name="connsiteX5" fmla="*/ 258005 w 1627099"/>
                <a:gd name="connsiteY5" fmla="*/ 0 h 1135888"/>
                <a:gd name="connsiteX6" fmla="*/ 1054155 w 1627099"/>
                <a:gd name="connsiteY6" fmla="*/ 0 h 1135888"/>
                <a:gd name="connsiteX7" fmla="*/ 1207698 w 1627099"/>
                <a:gd name="connsiteY7" fmla="*/ 88193 h 1135888"/>
                <a:gd name="connsiteX8" fmla="*/ 1605773 w 1627099"/>
                <a:gd name="connsiteY8" fmla="*/ 778085 h 1135888"/>
                <a:gd name="connsiteX9" fmla="*/ 1627099 w 1627099"/>
                <a:gd name="connsiteY9" fmla="*/ 866278 h 1135888"/>
                <a:gd name="connsiteX0" fmla="*/ 1627099 w 1627099"/>
                <a:gd name="connsiteY0" fmla="*/ 866278 h 1135888"/>
                <a:gd name="connsiteX1" fmla="*/ 1605773 w 1627099"/>
                <a:gd name="connsiteY1" fmla="*/ 954470 h 1135888"/>
                <a:gd name="connsiteX2" fmla="*/ 1501093 w 1627099"/>
                <a:gd name="connsiteY2" fmla="*/ 1135888 h 1135888"/>
                <a:gd name="connsiteX3" fmla="*/ 0 w 1627099"/>
                <a:gd name="connsiteY3" fmla="*/ 269231 h 1135888"/>
                <a:gd name="connsiteX4" fmla="*/ 104462 w 1627099"/>
                <a:gd name="connsiteY4" fmla="*/ 88193 h 1135888"/>
                <a:gd name="connsiteX5" fmla="*/ 258005 w 1627099"/>
                <a:gd name="connsiteY5" fmla="*/ 0 h 1135888"/>
                <a:gd name="connsiteX6" fmla="*/ 1054155 w 1627099"/>
                <a:gd name="connsiteY6" fmla="*/ 0 h 1135888"/>
                <a:gd name="connsiteX7" fmla="*/ 1207698 w 1627099"/>
                <a:gd name="connsiteY7" fmla="*/ 88193 h 1135888"/>
                <a:gd name="connsiteX8" fmla="*/ 1605773 w 1627099"/>
                <a:gd name="connsiteY8" fmla="*/ 778085 h 1135888"/>
                <a:gd name="connsiteX9" fmla="*/ 1627099 w 1627099"/>
                <a:gd name="connsiteY9" fmla="*/ 866278 h 1135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7099" h="1135888">
                  <a:moveTo>
                    <a:pt x="1627099" y="866278"/>
                  </a:moveTo>
                  <a:cubicBezTo>
                    <a:pt x="1627099" y="898283"/>
                    <a:pt x="1619990" y="930288"/>
                    <a:pt x="1605773" y="954470"/>
                  </a:cubicBezTo>
                  <a:lnTo>
                    <a:pt x="1501093" y="1135888"/>
                  </a:lnTo>
                  <a:cubicBezTo>
                    <a:pt x="911829" y="1012108"/>
                    <a:pt x="405114" y="761320"/>
                    <a:pt x="0" y="269231"/>
                  </a:cubicBezTo>
                  <a:lnTo>
                    <a:pt x="104462" y="88193"/>
                  </a:lnTo>
                  <a:cubicBezTo>
                    <a:pt x="132895" y="39829"/>
                    <a:pt x="202559" y="0"/>
                    <a:pt x="258005" y="0"/>
                  </a:cubicBezTo>
                  <a:lnTo>
                    <a:pt x="1054155" y="0"/>
                  </a:lnTo>
                  <a:cubicBezTo>
                    <a:pt x="1111023" y="0"/>
                    <a:pt x="1179264" y="39829"/>
                    <a:pt x="1207698" y="88193"/>
                  </a:cubicBezTo>
                  <a:lnTo>
                    <a:pt x="1605773" y="778085"/>
                  </a:lnTo>
                  <a:cubicBezTo>
                    <a:pt x="1619990" y="802267"/>
                    <a:pt x="1627099" y="834272"/>
                    <a:pt x="1627099" y="866278"/>
                  </a:cubicBezTo>
                  <a:close/>
                </a:path>
              </a:pathLst>
            </a:custGeom>
            <a:solidFill>
              <a:schemeClr val="bg1">
                <a:alpha val="13000"/>
              </a:schemeClr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sp>
          <p:nvSpPr>
            <p:cNvPr id="84" name="任意多边形 83"/>
            <p:cNvSpPr>
              <a:spLocks/>
            </p:cNvSpPr>
            <p:nvPr/>
          </p:nvSpPr>
          <p:spPr bwMode="auto">
            <a:xfrm rot="9000000">
              <a:off x="4507408" y="4991046"/>
              <a:ext cx="1427393" cy="902174"/>
            </a:xfrm>
            <a:custGeom>
              <a:avLst/>
              <a:gdLst>
                <a:gd name="connsiteX0" fmla="*/ 1560958 w 1560958"/>
                <a:gd name="connsiteY0" fmla="*/ 852069 h 986593"/>
                <a:gd name="connsiteX1" fmla="*/ 1483291 w 1560958"/>
                <a:gd name="connsiteY1" fmla="*/ 986593 h 986593"/>
                <a:gd name="connsiteX2" fmla="*/ 1470592 w 1560958"/>
                <a:gd name="connsiteY2" fmla="*/ 964597 h 986593"/>
                <a:gd name="connsiteX3" fmla="*/ 1469220 w 1560958"/>
                <a:gd name="connsiteY3" fmla="*/ 960185 h 986593"/>
                <a:gd name="connsiteX4" fmla="*/ 1049766 w 1560958"/>
                <a:gd name="connsiteY4" fmla="*/ 233242 h 986593"/>
                <a:gd name="connsiteX5" fmla="*/ 887977 w 1560958"/>
                <a:gd name="connsiteY5" fmla="*/ 140313 h 986593"/>
                <a:gd name="connsiteX6" fmla="*/ 843738 w 1560958"/>
                <a:gd name="connsiteY6" fmla="*/ 140313 h 986593"/>
                <a:gd name="connsiteX7" fmla="*/ 834966 w 1560958"/>
                <a:gd name="connsiteY7" fmla="*/ 140313 h 986593"/>
                <a:gd name="connsiteX8" fmla="*/ 834966 w 1560958"/>
                <a:gd name="connsiteY8" fmla="*/ 139101 h 986593"/>
                <a:gd name="connsiteX9" fmla="*/ 0 w 1560958"/>
                <a:gd name="connsiteY9" fmla="*/ 139101 h 986593"/>
                <a:gd name="connsiteX10" fmla="*/ 73870 w 1560958"/>
                <a:gd name="connsiteY10" fmla="*/ 11155 h 986593"/>
                <a:gd name="connsiteX11" fmla="*/ 82583 w 1560958"/>
                <a:gd name="connsiteY11" fmla="*/ 7354 h 986593"/>
                <a:gd name="connsiteX12" fmla="*/ 128297 w 1560958"/>
                <a:gd name="connsiteY12" fmla="*/ 0 h 986593"/>
                <a:gd name="connsiteX13" fmla="*/ 967205 w 1560958"/>
                <a:gd name="connsiteY13" fmla="*/ 0 h 986593"/>
                <a:gd name="connsiteX14" fmla="*/ 1128994 w 1560958"/>
                <a:gd name="connsiteY14" fmla="*/ 92930 h 986593"/>
                <a:gd name="connsiteX15" fmla="*/ 1548448 w 1560958"/>
                <a:gd name="connsiteY15" fmla="*/ 819873 h 98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0958" h="986593">
                  <a:moveTo>
                    <a:pt x="1560958" y="852069"/>
                  </a:moveTo>
                  <a:lnTo>
                    <a:pt x="1483291" y="986593"/>
                  </a:lnTo>
                  <a:lnTo>
                    <a:pt x="1470592" y="964597"/>
                  </a:lnTo>
                  <a:lnTo>
                    <a:pt x="1469220" y="960185"/>
                  </a:lnTo>
                  <a:cubicBezTo>
                    <a:pt x="1469220" y="960185"/>
                    <a:pt x="1469220" y="960185"/>
                    <a:pt x="1049766" y="233242"/>
                  </a:cubicBezTo>
                  <a:cubicBezTo>
                    <a:pt x="1019805" y="182281"/>
                    <a:pt x="947899" y="140313"/>
                    <a:pt x="887977" y="140313"/>
                  </a:cubicBezTo>
                  <a:cubicBezTo>
                    <a:pt x="887977" y="140313"/>
                    <a:pt x="887977" y="140313"/>
                    <a:pt x="843738" y="140313"/>
                  </a:cubicBezTo>
                  <a:lnTo>
                    <a:pt x="834966" y="140313"/>
                  </a:lnTo>
                  <a:lnTo>
                    <a:pt x="834966" y="139101"/>
                  </a:lnTo>
                  <a:lnTo>
                    <a:pt x="0" y="139101"/>
                  </a:lnTo>
                  <a:lnTo>
                    <a:pt x="73870" y="11155"/>
                  </a:lnTo>
                  <a:lnTo>
                    <a:pt x="82583" y="7354"/>
                  </a:lnTo>
                  <a:cubicBezTo>
                    <a:pt x="98150" y="2623"/>
                    <a:pt x="113692" y="0"/>
                    <a:pt x="128297" y="0"/>
                  </a:cubicBezTo>
                  <a:cubicBezTo>
                    <a:pt x="967205" y="0"/>
                    <a:pt x="967205" y="0"/>
                    <a:pt x="967205" y="0"/>
                  </a:cubicBezTo>
                  <a:cubicBezTo>
                    <a:pt x="1027127" y="0"/>
                    <a:pt x="1099033" y="41968"/>
                    <a:pt x="1128994" y="92930"/>
                  </a:cubicBezTo>
                  <a:cubicBezTo>
                    <a:pt x="1548448" y="819873"/>
                    <a:pt x="1548448" y="819873"/>
                    <a:pt x="1548448" y="819873"/>
                  </a:cubicBezTo>
                  <a:close/>
                </a:path>
              </a:pathLst>
            </a:custGeom>
            <a:solidFill>
              <a:srgbClr val="01ACBE"/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sp>
          <p:nvSpPr>
            <p:cNvPr id="85" name="文本框 65"/>
            <p:cNvSpPr txBox="1"/>
            <p:nvPr/>
          </p:nvSpPr>
          <p:spPr>
            <a:xfrm>
              <a:off x="4750221" y="4774009"/>
              <a:ext cx="945076" cy="929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01ACBE"/>
                  </a:solidFill>
                  <a:latin typeface="Impact" panose="020B0806030902050204" pitchFamily="34" charset="0"/>
                  <a:ea typeface="LiHei Pro" panose="020B0500000000000000" pitchFamily="34" charset="-122"/>
                </a:rPr>
                <a:t>3</a:t>
              </a:r>
              <a:endParaRPr lang="zh-CN" altLang="en-US" sz="4000" b="1" dirty="0">
                <a:solidFill>
                  <a:srgbClr val="01ACBE"/>
                </a:solidFill>
                <a:latin typeface="Impact" panose="020B0806030902050204" pitchFamily="34" charset="0"/>
                <a:ea typeface="LiHei Pro" panose="020B0500000000000000" pitchFamily="34" charset="-122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106436" y="3877243"/>
            <a:ext cx="1194668" cy="1362020"/>
            <a:chOff x="6155307" y="4290697"/>
            <a:chExt cx="1590654" cy="1787565"/>
          </a:xfrm>
        </p:grpSpPr>
        <p:sp>
          <p:nvSpPr>
            <p:cNvPr id="87" name="Freeform 5"/>
            <p:cNvSpPr>
              <a:spLocks/>
            </p:cNvSpPr>
            <p:nvPr/>
          </p:nvSpPr>
          <p:spPr bwMode="auto">
            <a:xfrm rot="16200000">
              <a:off x="6060025" y="4392326"/>
              <a:ext cx="1787565" cy="158430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8000"/>
              </a:schemeClr>
            </a:solidFill>
            <a:ln w="25400">
              <a:gradFill flip="none" rotWithShape="1">
                <a:gsLst>
                  <a:gs pos="80000">
                    <a:schemeClr val="bg1">
                      <a:lumMod val="95000"/>
                    </a:schemeClr>
                  </a:gs>
                  <a:gs pos="60000">
                    <a:schemeClr val="bg1">
                      <a:lumMod val="65000"/>
                    </a:schemeClr>
                  </a:gs>
                  <a:gs pos="40000">
                    <a:schemeClr val="bg1">
                      <a:lumMod val="95000"/>
                    </a:schemeClr>
                  </a:gs>
                  <a:gs pos="20000">
                    <a:schemeClr val="bg1">
                      <a:lumMod val="6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8100000" scaled="0"/>
                <a:tileRect/>
              </a:gradFill>
            </a:ln>
            <a:effectLst>
              <a:outerShdw blurRad="190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 rot="20000116">
              <a:off x="6318815" y="4333968"/>
              <a:ext cx="539066" cy="31148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35000">
                  <a:srgbClr val="FFFFFF">
                    <a:alpha val="30000"/>
                  </a:srgbClr>
                </a:gs>
                <a:gs pos="72000">
                  <a:srgbClr val="FFFFFF">
                    <a:alpha val="2000"/>
                  </a:srgbClr>
                </a:gs>
                <a:gs pos="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 b="1">
                <a:solidFill>
                  <a:prstClr val="white"/>
                </a:solidFill>
              </a:endParaRPr>
            </a:p>
          </p:txBody>
        </p:sp>
        <p:sp>
          <p:nvSpPr>
            <p:cNvPr id="89" name="任意多边形 88"/>
            <p:cNvSpPr>
              <a:spLocks/>
            </p:cNvSpPr>
            <p:nvPr/>
          </p:nvSpPr>
          <p:spPr bwMode="auto">
            <a:xfrm rot="16200000">
              <a:off x="6116981" y="4449794"/>
              <a:ext cx="1660960" cy="1584307"/>
            </a:xfrm>
            <a:custGeom>
              <a:avLst/>
              <a:gdLst>
                <a:gd name="connsiteX0" fmla="*/ 1816381 w 1816381"/>
                <a:gd name="connsiteY0" fmla="*/ 1133437 h 1732555"/>
                <a:gd name="connsiteX1" fmla="*/ 1788250 w 1816381"/>
                <a:gd name="connsiteY1" fmla="*/ 1182188 h 1732555"/>
                <a:gd name="connsiteX2" fmla="*/ 1521571 w 1816381"/>
                <a:gd name="connsiteY2" fmla="*/ 1644363 h 1732555"/>
                <a:gd name="connsiteX3" fmla="*/ 1368028 w 1816381"/>
                <a:gd name="connsiteY3" fmla="*/ 1732555 h 1732555"/>
                <a:gd name="connsiteX4" fmla="*/ 571878 w 1816381"/>
                <a:gd name="connsiteY4" fmla="*/ 1732555 h 1732555"/>
                <a:gd name="connsiteX5" fmla="*/ 418335 w 1816381"/>
                <a:gd name="connsiteY5" fmla="*/ 1644363 h 1732555"/>
                <a:gd name="connsiteX6" fmla="*/ 20259 w 1816381"/>
                <a:gd name="connsiteY6" fmla="*/ 954470 h 1732555"/>
                <a:gd name="connsiteX7" fmla="*/ 20259 w 1816381"/>
                <a:gd name="connsiteY7" fmla="*/ 778085 h 1732555"/>
                <a:gd name="connsiteX8" fmla="*/ 418335 w 1816381"/>
                <a:gd name="connsiteY8" fmla="*/ 88192 h 1732555"/>
                <a:gd name="connsiteX9" fmla="*/ 571878 w 1816381"/>
                <a:gd name="connsiteY9" fmla="*/ 0 h 1732555"/>
                <a:gd name="connsiteX10" fmla="*/ 572326 w 1816381"/>
                <a:gd name="connsiteY10" fmla="*/ 0 h 1732555"/>
                <a:gd name="connsiteX11" fmla="*/ 535603 w 1816381"/>
                <a:gd name="connsiteY11" fmla="*/ 5908 h 1732555"/>
                <a:gd name="connsiteX12" fmla="*/ 425444 w 1816381"/>
                <a:gd name="connsiteY12" fmla="*/ 87122 h 1732555"/>
                <a:gd name="connsiteX13" fmla="*/ 320982 w 1816381"/>
                <a:gd name="connsiteY13" fmla="*/ 268160 h 1732555"/>
                <a:gd name="connsiteX14" fmla="*/ 1605007 w 1816381"/>
                <a:gd name="connsiteY14" fmla="*/ 1082222 h 173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16381" h="1732555">
                  <a:moveTo>
                    <a:pt x="1816381" y="1133437"/>
                  </a:moveTo>
                  <a:lnTo>
                    <a:pt x="1788250" y="1182188"/>
                  </a:lnTo>
                  <a:cubicBezTo>
                    <a:pt x="1521571" y="1644363"/>
                    <a:pt x="1521571" y="1644363"/>
                    <a:pt x="1521571" y="1644363"/>
                  </a:cubicBezTo>
                  <a:cubicBezTo>
                    <a:pt x="1493137" y="1692726"/>
                    <a:pt x="1424896" y="1732555"/>
                    <a:pt x="1368028" y="1732555"/>
                  </a:cubicBezTo>
                  <a:lnTo>
                    <a:pt x="571878" y="1732555"/>
                  </a:lnTo>
                  <a:cubicBezTo>
                    <a:pt x="516432" y="1732555"/>
                    <a:pt x="446768" y="1692726"/>
                    <a:pt x="418335" y="1644363"/>
                  </a:cubicBezTo>
                  <a:cubicBezTo>
                    <a:pt x="20259" y="954470"/>
                    <a:pt x="20259" y="954470"/>
                    <a:pt x="20259" y="954470"/>
                  </a:cubicBezTo>
                  <a:cubicBezTo>
                    <a:pt x="-6753" y="906106"/>
                    <a:pt x="-6753" y="826449"/>
                    <a:pt x="20259" y="778085"/>
                  </a:cubicBezTo>
                  <a:cubicBezTo>
                    <a:pt x="418335" y="88192"/>
                    <a:pt x="418335" y="88192"/>
                    <a:pt x="418335" y="88192"/>
                  </a:cubicBezTo>
                  <a:cubicBezTo>
                    <a:pt x="446768" y="39829"/>
                    <a:pt x="516432" y="0"/>
                    <a:pt x="571878" y="0"/>
                  </a:cubicBezTo>
                  <a:lnTo>
                    <a:pt x="572326" y="0"/>
                  </a:lnTo>
                  <a:lnTo>
                    <a:pt x="535603" y="5908"/>
                  </a:lnTo>
                  <a:cubicBezTo>
                    <a:pt x="491286" y="19376"/>
                    <a:pt x="446769" y="50849"/>
                    <a:pt x="425444" y="87122"/>
                  </a:cubicBezTo>
                  <a:lnTo>
                    <a:pt x="320982" y="268160"/>
                  </a:lnTo>
                  <a:cubicBezTo>
                    <a:pt x="675457" y="698737"/>
                    <a:pt x="1107719" y="944569"/>
                    <a:pt x="1605007" y="1082222"/>
                  </a:cubicBezTo>
                  <a:close/>
                </a:path>
              </a:pathLst>
            </a:custGeom>
            <a:solidFill>
              <a:schemeClr val="bg1">
                <a:alpha val="13000"/>
              </a:schemeClr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sp>
          <p:nvSpPr>
            <p:cNvPr id="90" name="任意多边形 89"/>
            <p:cNvSpPr>
              <a:spLocks/>
            </p:cNvSpPr>
            <p:nvPr/>
          </p:nvSpPr>
          <p:spPr bwMode="auto">
            <a:xfrm rot="9000000">
              <a:off x="6249074" y="4994553"/>
              <a:ext cx="1427393" cy="902174"/>
            </a:xfrm>
            <a:custGeom>
              <a:avLst/>
              <a:gdLst>
                <a:gd name="connsiteX0" fmla="*/ 1560958 w 1560958"/>
                <a:gd name="connsiteY0" fmla="*/ 852069 h 986593"/>
                <a:gd name="connsiteX1" fmla="*/ 1483291 w 1560958"/>
                <a:gd name="connsiteY1" fmla="*/ 986593 h 986593"/>
                <a:gd name="connsiteX2" fmla="*/ 1470592 w 1560958"/>
                <a:gd name="connsiteY2" fmla="*/ 964597 h 986593"/>
                <a:gd name="connsiteX3" fmla="*/ 1469220 w 1560958"/>
                <a:gd name="connsiteY3" fmla="*/ 960185 h 986593"/>
                <a:gd name="connsiteX4" fmla="*/ 1049766 w 1560958"/>
                <a:gd name="connsiteY4" fmla="*/ 233242 h 986593"/>
                <a:gd name="connsiteX5" fmla="*/ 887977 w 1560958"/>
                <a:gd name="connsiteY5" fmla="*/ 140313 h 986593"/>
                <a:gd name="connsiteX6" fmla="*/ 843738 w 1560958"/>
                <a:gd name="connsiteY6" fmla="*/ 140313 h 986593"/>
                <a:gd name="connsiteX7" fmla="*/ 834966 w 1560958"/>
                <a:gd name="connsiteY7" fmla="*/ 140313 h 986593"/>
                <a:gd name="connsiteX8" fmla="*/ 834966 w 1560958"/>
                <a:gd name="connsiteY8" fmla="*/ 139101 h 986593"/>
                <a:gd name="connsiteX9" fmla="*/ 0 w 1560958"/>
                <a:gd name="connsiteY9" fmla="*/ 139101 h 986593"/>
                <a:gd name="connsiteX10" fmla="*/ 73870 w 1560958"/>
                <a:gd name="connsiteY10" fmla="*/ 11155 h 986593"/>
                <a:gd name="connsiteX11" fmla="*/ 82583 w 1560958"/>
                <a:gd name="connsiteY11" fmla="*/ 7354 h 986593"/>
                <a:gd name="connsiteX12" fmla="*/ 128297 w 1560958"/>
                <a:gd name="connsiteY12" fmla="*/ 0 h 986593"/>
                <a:gd name="connsiteX13" fmla="*/ 967205 w 1560958"/>
                <a:gd name="connsiteY13" fmla="*/ 0 h 986593"/>
                <a:gd name="connsiteX14" fmla="*/ 1128994 w 1560958"/>
                <a:gd name="connsiteY14" fmla="*/ 92930 h 986593"/>
                <a:gd name="connsiteX15" fmla="*/ 1548448 w 1560958"/>
                <a:gd name="connsiteY15" fmla="*/ 819873 h 98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0958" h="986593">
                  <a:moveTo>
                    <a:pt x="1560958" y="852069"/>
                  </a:moveTo>
                  <a:lnTo>
                    <a:pt x="1483291" y="986593"/>
                  </a:lnTo>
                  <a:lnTo>
                    <a:pt x="1470592" y="964597"/>
                  </a:lnTo>
                  <a:lnTo>
                    <a:pt x="1469220" y="960185"/>
                  </a:lnTo>
                  <a:cubicBezTo>
                    <a:pt x="1469220" y="960185"/>
                    <a:pt x="1469220" y="960185"/>
                    <a:pt x="1049766" y="233242"/>
                  </a:cubicBezTo>
                  <a:cubicBezTo>
                    <a:pt x="1019805" y="182281"/>
                    <a:pt x="947899" y="140313"/>
                    <a:pt x="887977" y="140313"/>
                  </a:cubicBezTo>
                  <a:cubicBezTo>
                    <a:pt x="887977" y="140313"/>
                    <a:pt x="887977" y="140313"/>
                    <a:pt x="843738" y="140313"/>
                  </a:cubicBezTo>
                  <a:lnTo>
                    <a:pt x="834966" y="140313"/>
                  </a:lnTo>
                  <a:lnTo>
                    <a:pt x="834966" y="139101"/>
                  </a:lnTo>
                  <a:lnTo>
                    <a:pt x="0" y="139101"/>
                  </a:lnTo>
                  <a:lnTo>
                    <a:pt x="73870" y="11155"/>
                  </a:lnTo>
                  <a:lnTo>
                    <a:pt x="82583" y="7354"/>
                  </a:lnTo>
                  <a:cubicBezTo>
                    <a:pt x="98150" y="2623"/>
                    <a:pt x="113692" y="0"/>
                    <a:pt x="128297" y="0"/>
                  </a:cubicBezTo>
                  <a:cubicBezTo>
                    <a:pt x="967205" y="0"/>
                    <a:pt x="967205" y="0"/>
                    <a:pt x="967205" y="0"/>
                  </a:cubicBezTo>
                  <a:cubicBezTo>
                    <a:pt x="1027127" y="0"/>
                    <a:pt x="1099033" y="41968"/>
                    <a:pt x="1128994" y="92930"/>
                  </a:cubicBezTo>
                  <a:cubicBezTo>
                    <a:pt x="1548448" y="819873"/>
                    <a:pt x="1548448" y="819873"/>
                    <a:pt x="1548448" y="819873"/>
                  </a:cubicBezTo>
                  <a:close/>
                </a:path>
              </a:pathLst>
            </a:custGeom>
            <a:solidFill>
              <a:srgbClr val="01ACBE"/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sp>
          <p:nvSpPr>
            <p:cNvPr id="91" name="文本框 66"/>
            <p:cNvSpPr txBox="1"/>
            <p:nvPr/>
          </p:nvSpPr>
          <p:spPr>
            <a:xfrm>
              <a:off x="6474922" y="4762622"/>
              <a:ext cx="945078" cy="929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01ACBE"/>
                  </a:solidFill>
                  <a:latin typeface="Impact" panose="020B0806030902050204" pitchFamily="34" charset="0"/>
                  <a:ea typeface="LiHei Pro" panose="020B0500000000000000" pitchFamily="34" charset="-122"/>
                </a:rPr>
                <a:t>4</a:t>
              </a:r>
              <a:endParaRPr lang="zh-CN" altLang="en-US" sz="4000" b="1" dirty="0">
                <a:solidFill>
                  <a:srgbClr val="01ACBE"/>
                </a:solidFill>
                <a:latin typeface="Impact" panose="020B0806030902050204" pitchFamily="34" charset="0"/>
                <a:ea typeface="LiHei Pro" panose="020B0500000000000000" pitchFamily="34" charset="-122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6115258" y="1702465"/>
            <a:ext cx="1189900" cy="1362020"/>
            <a:chOff x="6161654" y="1356318"/>
            <a:chExt cx="1584307" cy="1787565"/>
          </a:xfrm>
        </p:grpSpPr>
        <p:sp>
          <p:nvSpPr>
            <p:cNvPr id="93" name="任意多边形 92"/>
            <p:cNvSpPr>
              <a:spLocks/>
            </p:cNvSpPr>
            <p:nvPr/>
          </p:nvSpPr>
          <p:spPr bwMode="auto">
            <a:xfrm rot="5400000" flipH="1">
              <a:off x="6472607" y="1670120"/>
              <a:ext cx="1427392" cy="902174"/>
            </a:xfrm>
            <a:custGeom>
              <a:avLst/>
              <a:gdLst>
                <a:gd name="connsiteX0" fmla="*/ 1560958 w 1560958"/>
                <a:gd name="connsiteY0" fmla="*/ 852069 h 986593"/>
                <a:gd name="connsiteX1" fmla="*/ 1483291 w 1560958"/>
                <a:gd name="connsiteY1" fmla="*/ 986593 h 986593"/>
                <a:gd name="connsiteX2" fmla="*/ 1470592 w 1560958"/>
                <a:gd name="connsiteY2" fmla="*/ 964597 h 986593"/>
                <a:gd name="connsiteX3" fmla="*/ 1469220 w 1560958"/>
                <a:gd name="connsiteY3" fmla="*/ 960185 h 986593"/>
                <a:gd name="connsiteX4" fmla="*/ 1049766 w 1560958"/>
                <a:gd name="connsiteY4" fmla="*/ 233242 h 986593"/>
                <a:gd name="connsiteX5" fmla="*/ 887977 w 1560958"/>
                <a:gd name="connsiteY5" fmla="*/ 140313 h 986593"/>
                <a:gd name="connsiteX6" fmla="*/ 843738 w 1560958"/>
                <a:gd name="connsiteY6" fmla="*/ 140313 h 986593"/>
                <a:gd name="connsiteX7" fmla="*/ 834966 w 1560958"/>
                <a:gd name="connsiteY7" fmla="*/ 140313 h 986593"/>
                <a:gd name="connsiteX8" fmla="*/ 834966 w 1560958"/>
                <a:gd name="connsiteY8" fmla="*/ 139101 h 986593"/>
                <a:gd name="connsiteX9" fmla="*/ 0 w 1560958"/>
                <a:gd name="connsiteY9" fmla="*/ 139101 h 986593"/>
                <a:gd name="connsiteX10" fmla="*/ 73870 w 1560958"/>
                <a:gd name="connsiteY10" fmla="*/ 11155 h 986593"/>
                <a:gd name="connsiteX11" fmla="*/ 82583 w 1560958"/>
                <a:gd name="connsiteY11" fmla="*/ 7354 h 986593"/>
                <a:gd name="connsiteX12" fmla="*/ 128297 w 1560958"/>
                <a:gd name="connsiteY12" fmla="*/ 0 h 986593"/>
                <a:gd name="connsiteX13" fmla="*/ 967205 w 1560958"/>
                <a:gd name="connsiteY13" fmla="*/ 0 h 986593"/>
                <a:gd name="connsiteX14" fmla="*/ 1128994 w 1560958"/>
                <a:gd name="connsiteY14" fmla="*/ 92930 h 986593"/>
                <a:gd name="connsiteX15" fmla="*/ 1548448 w 1560958"/>
                <a:gd name="connsiteY15" fmla="*/ 819873 h 98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0958" h="986593">
                  <a:moveTo>
                    <a:pt x="1560958" y="852069"/>
                  </a:moveTo>
                  <a:lnTo>
                    <a:pt x="1483291" y="986593"/>
                  </a:lnTo>
                  <a:lnTo>
                    <a:pt x="1470592" y="964597"/>
                  </a:lnTo>
                  <a:lnTo>
                    <a:pt x="1469220" y="960185"/>
                  </a:lnTo>
                  <a:cubicBezTo>
                    <a:pt x="1469220" y="960185"/>
                    <a:pt x="1469220" y="960185"/>
                    <a:pt x="1049766" y="233242"/>
                  </a:cubicBezTo>
                  <a:cubicBezTo>
                    <a:pt x="1019805" y="182281"/>
                    <a:pt x="947899" y="140313"/>
                    <a:pt x="887977" y="140313"/>
                  </a:cubicBezTo>
                  <a:cubicBezTo>
                    <a:pt x="887977" y="140313"/>
                    <a:pt x="887977" y="140313"/>
                    <a:pt x="843738" y="140313"/>
                  </a:cubicBezTo>
                  <a:lnTo>
                    <a:pt x="834966" y="140313"/>
                  </a:lnTo>
                  <a:lnTo>
                    <a:pt x="834966" y="139101"/>
                  </a:lnTo>
                  <a:lnTo>
                    <a:pt x="0" y="139101"/>
                  </a:lnTo>
                  <a:lnTo>
                    <a:pt x="73870" y="11155"/>
                  </a:lnTo>
                  <a:lnTo>
                    <a:pt x="82583" y="7354"/>
                  </a:lnTo>
                  <a:cubicBezTo>
                    <a:pt x="98150" y="2623"/>
                    <a:pt x="113692" y="0"/>
                    <a:pt x="128297" y="0"/>
                  </a:cubicBezTo>
                  <a:cubicBezTo>
                    <a:pt x="967205" y="0"/>
                    <a:pt x="967205" y="0"/>
                    <a:pt x="967205" y="0"/>
                  </a:cubicBezTo>
                  <a:cubicBezTo>
                    <a:pt x="1027127" y="0"/>
                    <a:pt x="1099033" y="41968"/>
                    <a:pt x="1128994" y="92930"/>
                  </a:cubicBezTo>
                  <a:cubicBezTo>
                    <a:pt x="1548448" y="819873"/>
                    <a:pt x="1548448" y="819873"/>
                    <a:pt x="1548448" y="819873"/>
                  </a:cubicBezTo>
                  <a:close/>
                </a:path>
              </a:pathLst>
            </a:custGeom>
            <a:solidFill>
              <a:srgbClr val="E87071"/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grpSp>
          <p:nvGrpSpPr>
            <p:cNvPr id="94" name="组合 93"/>
            <p:cNvGrpSpPr/>
            <p:nvPr/>
          </p:nvGrpSpPr>
          <p:grpSpPr>
            <a:xfrm>
              <a:off x="6161654" y="1356318"/>
              <a:ext cx="1584307" cy="1787565"/>
              <a:chOff x="6161654" y="1356318"/>
              <a:chExt cx="1584307" cy="1787565"/>
            </a:xfrm>
          </p:grpSpPr>
          <p:sp>
            <p:nvSpPr>
              <p:cNvPr id="95" name="Freeform 5"/>
              <p:cNvSpPr>
                <a:spLocks/>
              </p:cNvSpPr>
              <p:nvPr/>
            </p:nvSpPr>
            <p:spPr bwMode="auto">
              <a:xfrm rot="16200000">
                <a:off x="6060025" y="1457947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chemeClr val="bg1">
                  <a:alpha val="8000"/>
                </a:schemeClr>
              </a:solidFill>
              <a:ln w="25400">
                <a:gradFill flip="none" rotWithShape="1">
                  <a:gsLst>
                    <a:gs pos="80000">
                      <a:schemeClr val="bg1">
                        <a:lumMod val="95000"/>
                      </a:schemeClr>
                    </a:gs>
                    <a:gs pos="60000">
                      <a:schemeClr val="bg1">
                        <a:lumMod val="65000"/>
                      </a:schemeClr>
                    </a:gs>
                    <a:gs pos="40000">
                      <a:schemeClr val="bg1">
                        <a:lumMod val="95000"/>
                      </a:schemeClr>
                    </a:gs>
                    <a:gs pos="2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8100000" scaled="0"/>
                  <a:tileRect/>
                </a:gradFill>
              </a:ln>
              <a:effectLst>
                <a:outerShdw blurRad="1905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椭圆 95"/>
              <p:cNvSpPr/>
              <p:nvPr/>
            </p:nvSpPr>
            <p:spPr>
              <a:xfrm rot="20000116">
                <a:off x="6248973" y="1422394"/>
                <a:ext cx="539066" cy="31148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5000">
                    <a:srgbClr val="FFFFFF">
                      <a:alpha val="30000"/>
                    </a:srgbClr>
                  </a:gs>
                  <a:gs pos="72000">
                    <a:srgbClr val="FFFFFF">
                      <a:alpha val="2000"/>
                    </a:srgbClr>
                  </a:gs>
                  <a:gs pos="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 b="1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任意多边形 96"/>
              <p:cNvSpPr>
                <a:spLocks/>
              </p:cNvSpPr>
              <p:nvPr/>
            </p:nvSpPr>
            <p:spPr bwMode="auto">
              <a:xfrm rot="16200000">
                <a:off x="5953310" y="1592904"/>
                <a:ext cx="1487874" cy="1038694"/>
              </a:xfrm>
              <a:custGeom>
                <a:avLst/>
                <a:gdLst>
                  <a:gd name="connsiteX0" fmla="*/ 1627099 w 1627099"/>
                  <a:gd name="connsiteY0" fmla="*/ 866278 h 1135888"/>
                  <a:gd name="connsiteX1" fmla="*/ 1605773 w 1627099"/>
                  <a:gd name="connsiteY1" fmla="*/ 954470 h 1135888"/>
                  <a:gd name="connsiteX2" fmla="*/ 1535702 w 1627099"/>
                  <a:gd name="connsiteY2" fmla="*/ 1075909 h 1135888"/>
                  <a:gd name="connsiteX3" fmla="*/ 1501093 w 1627099"/>
                  <a:gd name="connsiteY3" fmla="*/ 1135888 h 1135888"/>
                  <a:gd name="connsiteX4" fmla="*/ 0 w 1627099"/>
                  <a:gd name="connsiteY4" fmla="*/ 269231 h 1135888"/>
                  <a:gd name="connsiteX5" fmla="*/ 7275 w 1627099"/>
                  <a:gd name="connsiteY5" fmla="*/ 256623 h 1135888"/>
                  <a:gd name="connsiteX6" fmla="*/ 104462 w 1627099"/>
                  <a:gd name="connsiteY6" fmla="*/ 88193 h 1135888"/>
                  <a:gd name="connsiteX7" fmla="*/ 258005 w 1627099"/>
                  <a:gd name="connsiteY7" fmla="*/ 0 h 1135888"/>
                  <a:gd name="connsiteX8" fmla="*/ 1054155 w 1627099"/>
                  <a:gd name="connsiteY8" fmla="*/ 0 h 1135888"/>
                  <a:gd name="connsiteX9" fmla="*/ 1207698 w 1627099"/>
                  <a:gd name="connsiteY9" fmla="*/ 88193 h 1135888"/>
                  <a:gd name="connsiteX10" fmla="*/ 1605773 w 1627099"/>
                  <a:gd name="connsiteY10" fmla="*/ 778085 h 1135888"/>
                  <a:gd name="connsiteX11" fmla="*/ 1627099 w 1627099"/>
                  <a:gd name="connsiteY11" fmla="*/ 866278 h 1135888"/>
                  <a:gd name="connsiteX0" fmla="*/ 1627099 w 1627099"/>
                  <a:gd name="connsiteY0" fmla="*/ 866278 h 1135888"/>
                  <a:gd name="connsiteX1" fmla="*/ 1605773 w 1627099"/>
                  <a:gd name="connsiteY1" fmla="*/ 954470 h 1135888"/>
                  <a:gd name="connsiteX2" fmla="*/ 1535702 w 1627099"/>
                  <a:gd name="connsiteY2" fmla="*/ 1075909 h 1135888"/>
                  <a:gd name="connsiteX3" fmla="*/ 1501093 w 1627099"/>
                  <a:gd name="connsiteY3" fmla="*/ 1135888 h 1135888"/>
                  <a:gd name="connsiteX4" fmla="*/ 0 w 1627099"/>
                  <a:gd name="connsiteY4" fmla="*/ 269231 h 1135888"/>
                  <a:gd name="connsiteX5" fmla="*/ 104462 w 1627099"/>
                  <a:gd name="connsiteY5" fmla="*/ 88193 h 1135888"/>
                  <a:gd name="connsiteX6" fmla="*/ 258005 w 1627099"/>
                  <a:gd name="connsiteY6" fmla="*/ 0 h 1135888"/>
                  <a:gd name="connsiteX7" fmla="*/ 1054155 w 1627099"/>
                  <a:gd name="connsiteY7" fmla="*/ 0 h 1135888"/>
                  <a:gd name="connsiteX8" fmla="*/ 1207698 w 1627099"/>
                  <a:gd name="connsiteY8" fmla="*/ 88193 h 1135888"/>
                  <a:gd name="connsiteX9" fmla="*/ 1605773 w 1627099"/>
                  <a:gd name="connsiteY9" fmla="*/ 778085 h 1135888"/>
                  <a:gd name="connsiteX10" fmla="*/ 1627099 w 1627099"/>
                  <a:gd name="connsiteY10" fmla="*/ 866278 h 1135888"/>
                  <a:gd name="connsiteX0" fmla="*/ 1627099 w 1627099"/>
                  <a:gd name="connsiteY0" fmla="*/ 866278 h 1135888"/>
                  <a:gd name="connsiteX1" fmla="*/ 1605773 w 1627099"/>
                  <a:gd name="connsiteY1" fmla="*/ 954470 h 1135888"/>
                  <a:gd name="connsiteX2" fmla="*/ 1535702 w 1627099"/>
                  <a:gd name="connsiteY2" fmla="*/ 1075909 h 1135888"/>
                  <a:gd name="connsiteX3" fmla="*/ 1501093 w 1627099"/>
                  <a:gd name="connsiteY3" fmla="*/ 1135888 h 1135888"/>
                  <a:gd name="connsiteX4" fmla="*/ 0 w 1627099"/>
                  <a:gd name="connsiteY4" fmla="*/ 269231 h 1135888"/>
                  <a:gd name="connsiteX5" fmla="*/ 104462 w 1627099"/>
                  <a:gd name="connsiteY5" fmla="*/ 88193 h 1135888"/>
                  <a:gd name="connsiteX6" fmla="*/ 258005 w 1627099"/>
                  <a:gd name="connsiteY6" fmla="*/ 0 h 1135888"/>
                  <a:gd name="connsiteX7" fmla="*/ 1054155 w 1627099"/>
                  <a:gd name="connsiteY7" fmla="*/ 0 h 1135888"/>
                  <a:gd name="connsiteX8" fmla="*/ 1207698 w 1627099"/>
                  <a:gd name="connsiteY8" fmla="*/ 88193 h 1135888"/>
                  <a:gd name="connsiteX9" fmla="*/ 1605773 w 1627099"/>
                  <a:gd name="connsiteY9" fmla="*/ 778085 h 1135888"/>
                  <a:gd name="connsiteX10" fmla="*/ 1627099 w 1627099"/>
                  <a:gd name="connsiteY10" fmla="*/ 866278 h 1135888"/>
                  <a:gd name="connsiteX0" fmla="*/ 1627099 w 1627099"/>
                  <a:gd name="connsiteY0" fmla="*/ 866278 h 1135888"/>
                  <a:gd name="connsiteX1" fmla="*/ 1605773 w 1627099"/>
                  <a:gd name="connsiteY1" fmla="*/ 954470 h 1135888"/>
                  <a:gd name="connsiteX2" fmla="*/ 1501093 w 1627099"/>
                  <a:gd name="connsiteY2" fmla="*/ 1135888 h 1135888"/>
                  <a:gd name="connsiteX3" fmla="*/ 0 w 1627099"/>
                  <a:gd name="connsiteY3" fmla="*/ 269231 h 1135888"/>
                  <a:gd name="connsiteX4" fmla="*/ 104462 w 1627099"/>
                  <a:gd name="connsiteY4" fmla="*/ 88193 h 1135888"/>
                  <a:gd name="connsiteX5" fmla="*/ 258005 w 1627099"/>
                  <a:gd name="connsiteY5" fmla="*/ 0 h 1135888"/>
                  <a:gd name="connsiteX6" fmla="*/ 1054155 w 1627099"/>
                  <a:gd name="connsiteY6" fmla="*/ 0 h 1135888"/>
                  <a:gd name="connsiteX7" fmla="*/ 1207698 w 1627099"/>
                  <a:gd name="connsiteY7" fmla="*/ 88193 h 1135888"/>
                  <a:gd name="connsiteX8" fmla="*/ 1605773 w 1627099"/>
                  <a:gd name="connsiteY8" fmla="*/ 778085 h 1135888"/>
                  <a:gd name="connsiteX9" fmla="*/ 1627099 w 1627099"/>
                  <a:gd name="connsiteY9" fmla="*/ 866278 h 1135888"/>
                  <a:gd name="connsiteX0" fmla="*/ 1627099 w 1627099"/>
                  <a:gd name="connsiteY0" fmla="*/ 866278 h 1135888"/>
                  <a:gd name="connsiteX1" fmla="*/ 1605773 w 1627099"/>
                  <a:gd name="connsiteY1" fmla="*/ 954470 h 1135888"/>
                  <a:gd name="connsiteX2" fmla="*/ 1501093 w 1627099"/>
                  <a:gd name="connsiteY2" fmla="*/ 1135888 h 1135888"/>
                  <a:gd name="connsiteX3" fmla="*/ 0 w 1627099"/>
                  <a:gd name="connsiteY3" fmla="*/ 269231 h 1135888"/>
                  <a:gd name="connsiteX4" fmla="*/ 104462 w 1627099"/>
                  <a:gd name="connsiteY4" fmla="*/ 88193 h 1135888"/>
                  <a:gd name="connsiteX5" fmla="*/ 258005 w 1627099"/>
                  <a:gd name="connsiteY5" fmla="*/ 0 h 1135888"/>
                  <a:gd name="connsiteX6" fmla="*/ 1054155 w 1627099"/>
                  <a:gd name="connsiteY6" fmla="*/ 0 h 1135888"/>
                  <a:gd name="connsiteX7" fmla="*/ 1207698 w 1627099"/>
                  <a:gd name="connsiteY7" fmla="*/ 88193 h 1135888"/>
                  <a:gd name="connsiteX8" fmla="*/ 1605773 w 1627099"/>
                  <a:gd name="connsiteY8" fmla="*/ 778085 h 1135888"/>
                  <a:gd name="connsiteX9" fmla="*/ 1627099 w 1627099"/>
                  <a:gd name="connsiteY9" fmla="*/ 866278 h 1135888"/>
                  <a:gd name="connsiteX0" fmla="*/ 1627099 w 1627099"/>
                  <a:gd name="connsiteY0" fmla="*/ 866278 h 1135888"/>
                  <a:gd name="connsiteX1" fmla="*/ 1605773 w 1627099"/>
                  <a:gd name="connsiteY1" fmla="*/ 954470 h 1135888"/>
                  <a:gd name="connsiteX2" fmla="*/ 1501093 w 1627099"/>
                  <a:gd name="connsiteY2" fmla="*/ 1135888 h 1135888"/>
                  <a:gd name="connsiteX3" fmla="*/ 0 w 1627099"/>
                  <a:gd name="connsiteY3" fmla="*/ 269231 h 1135888"/>
                  <a:gd name="connsiteX4" fmla="*/ 104462 w 1627099"/>
                  <a:gd name="connsiteY4" fmla="*/ 88193 h 1135888"/>
                  <a:gd name="connsiteX5" fmla="*/ 258005 w 1627099"/>
                  <a:gd name="connsiteY5" fmla="*/ 0 h 1135888"/>
                  <a:gd name="connsiteX6" fmla="*/ 1054155 w 1627099"/>
                  <a:gd name="connsiteY6" fmla="*/ 0 h 1135888"/>
                  <a:gd name="connsiteX7" fmla="*/ 1207698 w 1627099"/>
                  <a:gd name="connsiteY7" fmla="*/ 88193 h 1135888"/>
                  <a:gd name="connsiteX8" fmla="*/ 1605773 w 1627099"/>
                  <a:gd name="connsiteY8" fmla="*/ 778085 h 1135888"/>
                  <a:gd name="connsiteX9" fmla="*/ 1627099 w 1627099"/>
                  <a:gd name="connsiteY9" fmla="*/ 866278 h 1135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27099" h="1135888">
                    <a:moveTo>
                      <a:pt x="1627099" y="866278"/>
                    </a:moveTo>
                    <a:cubicBezTo>
                      <a:pt x="1627099" y="898283"/>
                      <a:pt x="1619990" y="930288"/>
                      <a:pt x="1605773" y="954470"/>
                    </a:cubicBezTo>
                    <a:lnTo>
                      <a:pt x="1501093" y="1135888"/>
                    </a:lnTo>
                    <a:cubicBezTo>
                      <a:pt x="911829" y="1012108"/>
                      <a:pt x="405114" y="761320"/>
                      <a:pt x="0" y="269231"/>
                    </a:cubicBezTo>
                    <a:lnTo>
                      <a:pt x="104462" y="88193"/>
                    </a:lnTo>
                    <a:cubicBezTo>
                      <a:pt x="132895" y="39829"/>
                      <a:pt x="202559" y="0"/>
                      <a:pt x="258005" y="0"/>
                    </a:cubicBezTo>
                    <a:lnTo>
                      <a:pt x="1054155" y="0"/>
                    </a:lnTo>
                    <a:cubicBezTo>
                      <a:pt x="1111023" y="0"/>
                      <a:pt x="1179264" y="39829"/>
                      <a:pt x="1207698" y="88193"/>
                    </a:cubicBezTo>
                    <a:lnTo>
                      <a:pt x="1605773" y="778085"/>
                    </a:lnTo>
                    <a:cubicBezTo>
                      <a:pt x="1619990" y="802267"/>
                      <a:pt x="1627099" y="834272"/>
                      <a:pt x="1627099" y="866278"/>
                    </a:cubicBezTo>
                    <a:close/>
                  </a:path>
                </a:pathLst>
              </a:custGeom>
              <a:solidFill>
                <a:schemeClr val="bg1">
                  <a:alpha val="13000"/>
                </a:schemeClr>
              </a:solidFill>
              <a:ln w="25400">
                <a:noFill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sz="105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文本框 67"/>
              <p:cNvSpPr txBox="1"/>
              <p:nvPr/>
            </p:nvSpPr>
            <p:spPr>
              <a:xfrm>
                <a:off x="6474920" y="1882151"/>
                <a:ext cx="945076" cy="929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rgbClr val="E87071"/>
                    </a:solidFill>
                    <a:latin typeface="Impact" panose="020B0806030902050204" pitchFamily="34" charset="0"/>
                    <a:ea typeface="LiHei Pro" panose="020B0500000000000000" pitchFamily="34" charset="-122"/>
                  </a:rPr>
                  <a:t>6</a:t>
                </a:r>
                <a:endParaRPr lang="zh-CN" altLang="en-US" sz="4000" b="1" dirty="0">
                  <a:solidFill>
                    <a:srgbClr val="E87071"/>
                  </a:solidFill>
                  <a:latin typeface="Impact" panose="020B0806030902050204" pitchFamily="34" charset="0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99" name="组合 98"/>
          <p:cNvGrpSpPr/>
          <p:nvPr/>
        </p:nvGrpSpPr>
        <p:grpSpPr>
          <a:xfrm>
            <a:off x="6699192" y="2793089"/>
            <a:ext cx="1194480" cy="1362020"/>
            <a:chOff x="7037753" y="2834526"/>
            <a:chExt cx="1590404" cy="1787565"/>
          </a:xfrm>
        </p:grpSpPr>
        <p:sp>
          <p:nvSpPr>
            <p:cNvPr id="100" name="任意多边形 99"/>
            <p:cNvSpPr>
              <a:spLocks/>
            </p:cNvSpPr>
            <p:nvPr/>
          </p:nvSpPr>
          <p:spPr bwMode="auto">
            <a:xfrm rot="5400000" flipH="1">
              <a:off x="7329058" y="3160457"/>
              <a:ext cx="1427392" cy="902174"/>
            </a:xfrm>
            <a:custGeom>
              <a:avLst/>
              <a:gdLst>
                <a:gd name="connsiteX0" fmla="*/ 1560958 w 1560958"/>
                <a:gd name="connsiteY0" fmla="*/ 852069 h 986593"/>
                <a:gd name="connsiteX1" fmla="*/ 1483291 w 1560958"/>
                <a:gd name="connsiteY1" fmla="*/ 986593 h 986593"/>
                <a:gd name="connsiteX2" fmla="*/ 1470592 w 1560958"/>
                <a:gd name="connsiteY2" fmla="*/ 964597 h 986593"/>
                <a:gd name="connsiteX3" fmla="*/ 1469220 w 1560958"/>
                <a:gd name="connsiteY3" fmla="*/ 960185 h 986593"/>
                <a:gd name="connsiteX4" fmla="*/ 1049766 w 1560958"/>
                <a:gd name="connsiteY4" fmla="*/ 233242 h 986593"/>
                <a:gd name="connsiteX5" fmla="*/ 887977 w 1560958"/>
                <a:gd name="connsiteY5" fmla="*/ 140313 h 986593"/>
                <a:gd name="connsiteX6" fmla="*/ 843738 w 1560958"/>
                <a:gd name="connsiteY6" fmla="*/ 140313 h 986593"/>
                <a:gd name="connsiteX7" fmla="*/ 834966 w 1560958"/>
                <a:gd name="connsiteY7" fmla="*/ 140313 h 986593"/>
                <a:gd name="connsiteX8" fmla="*/ 834966 w 1560958"/>
                <a:gd name="connsiteY8" fmla="*/ 139101 h 986593"/>
                <a:gd name="connsiteX9" fmla="*/ 0 w 1560958"/>
                <a:gd name="connsiteY9" fmla="*/ 139101 h 986593"/>
                <a:gd name="connsiteX10" fmla="*/ 73870 w 1560958"/>
                <a:gd name="connsiteY10" fmla="*/ 11155 h 986593"/>
                <a:gd name="connsiteX11" fmla="*/ 82583 w 1560958"/>
                <a:gd name="connsiteY11" fmla="*/ 7354 h 986593"/>
                <a:gd name="connsiteX12" fmla="*/ 128297 w 1560958"/>
                <a:gd name="connsiteY12" fmla="*/ 0 h 986593"/>
                <a:gd name="connsiteX13" fmla="*/ 967205 w 1560958"/>
                <a:gd name="connsiteY13" fmla="*/ 0 h 986593"/>
                <a:gd name="connsiteX14" fmla="*/ 1128994 w 1560958"/>
                <a:gd name="connsiteY14" fmla="*/ 92930 h 986593"/>
                <a:gd name="connsiteX15" fmla="*/ 1548448 w 1560958"/>
                <a:gd name="connsiteY15" fmla="*/ 819873 h 98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60958" h="986593">
                  <a:moveTo>
                    <a:pt x="1560958" y="852069"/>
                  </a:moveTo>
                  <a:lnTo>
                    <a:pt x="1483291" y="986593"/>
                  </a:lnTo>
                  <a:lnTo>
                    <a:pt x="1470592" y="964597"/>
                  </a:lnTo>
                  <a:lnTo>
                    <a:pt x="1469220" y="960185"/>
                  </a:lnTo>
                  <a:cubicBezTo>
                    <a:pt x="1469220" y="960185"/>
                    <a:pt x="1469220" y="960185"/>
                    <a:pt x="1049766" y="233242"/>
                  </a:cubicBezTo>
                  <a:cubicBezTo>
                    <a:pt x="1019805" y="182281"/>
                    <a:pt x="947899" y="140313"/>
                    <a:pt x="887977" y="140313"/>
                  </a:cubicBezTo>
                  <a:cubicBezTo>
                    <a:pt x="887977" y="140313"/>
                    <a:pt x="887977" y="140313"/>
                    <a:pt x="843738" y="140313"/>
                  </a:cubicBezTo>
                  <a:lnTo>
                    <a:pt x="834966" y="140313"/>
                  </a:lnTo>
                  <a:lnTo>
                    <a:pt x="834966" y="139101"/>
                  </a:lnTo>
                  <a:lnTo>
                    <a:pt x="0" y="139101"/>
                  </a:lnTo>
                  <a:lnTo>
                    <a:pt x="73870" y="11155"/>
                  </a:lnTo>
                  <a:lnTo>
                    <a:pt x="82583" y="7354"/>
                  </a:lnTo>
                  <a:cubicBezTo>
                    <a:pt x="98150" y="2623"/>
                    <a:pt x="113692" y="0"/>
                    <a:pt x="128297" y="0"/>
                  </a:cubicBezTo>
                  <a:cubicBezTo>
                    <a:pt x="967205" y="0"/>
                    <a:pt x="967205" y="0"/>
                    <a:pt x="967205" y="0"/>
                  </a:cubicBezTo>
                  <a:cubicBezTo>
                    <a:pt x="1027127" y="0"/>
                    <a:pt x="1099033" y="41968"/>
                    <a:pt x="1128994" y="92930"/>
                  </a:cubicBezTo>
                  <a:cubicBezTo>
                    <a:pt x="1548448" y="819873"/>
                    <a:pt x="1548448" y="819873"/>
                    <a:pt x="1548448" y="819873"/>
                  </a:cubicBezTo>
                  <a:close/>
                </a:path>
              </a:pathLst>
            </a:custGeom>
            <a:solidFill>
              <a:srgbClr val="E87071"/>
            </a:solidFill>
            <a:ln w="25400"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50" b="1">
                <a:solidFill>
                  <a:prstClr val="black"/>
                </a:solidFill>
              </a:endParaRPr>
            </a:p>
          </p:txBody>
        </p:sp>
        <p:grpSp>
          <p:nvGrpSpPr>
            <p:cNvPr id="101" name="组合 100"/>
            <p:cNvGrpSpPr/>
            <p:nvPr/>
          </p:nvGrpSpPr>
          <p:grpSpPr>
            <a:xfrm>
              <a:off x="7037753" y="2834526"/>
              <a:ext cx="1590404" cy="1787565"/>
              <a:chOff x="7037753" y="2834526"/>
              <a:chExt cx="1590404" cy="1787565"/>
            </a:xfrm>
          </p:grpSpPr>
          <p:sp>
            <p:nvSpPr>
              <p:cNvPr id="102" name="Freeform 5"/>
              <p:cNvSpPr>
                <a:spLocks/>
              </p:cNvSpPr>
              <p:nvPr/>
            </p:nvSpPr>
            <p:spPr bwMode="auto">
              <a:xfrm rot="16200000">
                <a:off x="6942221" y="2936155"/>
                <a:ext cx="1787565" cy="1584307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chemeClr val="bg1">
                  <a:alpha val="8000"/>
                </a:schemeClr>
              </a:solidFill>
              <a:ln w="25400">
                <a:gradFill flip="none" rotWithShape="1">
                  <a:gsLst>
                    <a:gs pos="80000">
                      <a:schemeClr val="bg1">
                        <a:lumMod val="95000"/>
                      </a:schemeClr>
                    </a:gs>
                    <a:gs pos="60000">
                      <a:schemeClr val="bg1">
                        <a:lumMod val="65000"/>
                      </a:schemeClr>
                    </a:gs>
                    <a:gs pos="40000">
                      <a:schemeClr val="bg1">
                        <a:lumMod val="95000"/>
                      </a:schemeClr>
                    </a:gs>
                    <a:gs pos="2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8100000" scaled="0"/>
                  <a:tileRect/>
                </a:gradFill>
              </a:ln>
              <a:effectLst>
                <a:outerShdw blurRad="1905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椭圆 102"/>
              <p:cNvSpPr/>
              <p:nvPr/>
            </p:nvSpPr>
            <p:spPr>
              <a:xfrm rot="20000116">
                <a:off x="7157934" y="2890144"/>
                <a:ext cx="539066" cy="31148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5000">
                    <a:srgbClr val="FFFFFF">
                      <a:alpha val="30000"/>
                    </a:srgbClr>
                  </a:gs>
                  <a:gs pos="72000">
                    <a:srgbClr val="FFFFFF">
                      <a:alpha val="2000"/>
                    </a:srgbClr>
                  </a:gs>
                  <a:gs pos="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 b="1">
                  <a:solidFill>
                    <a:prstClr val="white"/>
                  </a:solidFill>
                </a:endParaRPr>
              </a:p>
            </p:txBody>
          </p:sp>
          <p:sp>
            <p:nvSpPr>
              <p:cNvPr id="104" name="任意多边形 103"/>
              <p:cNvSpPr>
                <a:spLocks/>
              </p:cNvSpPr>
              <p:nvPr/>
            </p:nvSpPr>
            <p:spPr bwMode="auto">
              <a:xfrm rot="16200000">
                <a:off x="6999427" y="2979738"/>
                <a:ext cx="1660960" cy="1584307"/>
              </a:xfrm>
              <a:custGeom>
                <a:avLst/>
                <a:gdLst>
                  <a:gd name="connsiteX0" fmla="*/ 1816381 w 1816381"/>
                  <a:gd name="connsiteY0" fmla="*/ 1133437 h 1732555"/>
                  <a:gd name="connsiteX1" fmla="*/ 1788250 w 1816381"/>
                  <a:gd name="connsiteY1" fmla="*/ 1182188 h 1732555"/>
                  <a:gd name="connsiteX2" fmla="*/ 1521571 w 1816381"/>
                  <a:gd name="connsiteY2" fmla="*/ 1644363 h 1732555"/>
                  <a:gd name="connsiteX3" fmla="*/ 1368028 w 1816381"/>
                  <a:gd name="connsiteY3" fmla="*/ 1732555 h 1732555"/>
                  <a:gd name="connsiteX4" fmla="*/ 571878 w 1816381"/>
                  <a:gd name="connsiteY4" fmla="*/ 1732555 h 1732555"/>
                  <a:gd name="connsiteX5" fmla="*/ 418335 w 1816381"/>
                  <a:gd name="connsiteY5" fmla="*/ 1644363 h 1732555"/>
                  <a:gd name="connsiteX6" fmla="*/ 20259 w 1816381"/>
                  <a:gd name="connsiteY6" fmla="*/ 954470 h 1732555"/>
                  <a:gd name="connsiteX7" fmla="*/ 20259 w 1816381"/>
                  <a:gd name="connsiteY7" fmla="*/ 778085 h 1732555"/>
                  <a:gd name="connsiteX8" fmla="*/ 418335 w 1816381"/>
                  <a:gd name="connsiteY8" fmla="*/ 88192 h 1732555"/>
                  <a:gd name="connsiteX9" fmla="*/ 571878 w 1816381"/>
                  <a:gd name="connsiteY9" fmla="*/ 0 h 1732555"/>
                  <a:gd name="connsiteX10" fmla="*/ 572326 w 1816381"/>
                  <a:gd name="connsiteY10" fmla="*/ 0 h 1732555"/>
                  <a:gd name="connsiteX11" fmla="*/ 535603 w 1816381"/>
                  <a:gd name="connsiteY11" fmla="*/ 5908 h 1732555"/>
                  <a:gd name="connsiteX12" fmla="*/ 425444 w 1816381"/>
                  <a:gd name="connsiteY12" fmla="*/ 87122 h 1732555"/>
                  <a:gd name="connsiteX13" fmla="*/ 320982 w 1816381"/>
                  <a:gd name="connsiteY13" fmla="*/ 268160 h 1732555"/>
                  <a:gd name="connsiteX14" fmla="*/ 1605007 w 1816381"/>
                  <a:gd name="connsiteY14" fmla="*/ 1082222 h 1732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16381" h="1732555">
                    <a:moveTo>
                      <a:pt x="1816381" y="1133437"/>
                    </a:moveTo>
                    <a:lnTo>
                      <a:pt x="1788250" y="1182188"/>
                    </a:lnTo>
                    <a:cubicBezTo>
                      <a:pt x="1521571" y="1644363"/>
                      <a:pt x="1521571" y="1644363"/>
                      <a:pt x="1521571" y="1644363"/>
                    </a:cubicBezTo>
                    <a:cubicBezTo>
                      <a:pt x="1493137" y="1692726"/>
                      <a:pt x="1424896" y="1732555"/>
                      <a:pt x="1368028" y="1732555"/>
                    </a:cubicBezTo>
                    <a:lnTo>
                      <a:pt x="571878" y="1732555"/>
                    </a:lnTo>
                    <a:cubicBezTo>
                      <a:pt x="516432" y="1732555"/>
                      <a:pt x="446768" y="1692726"/>
                      <a:pt x="418335" y="1644363"/>
                    </a:cubicBezTo>
                    <a:cubicBezTo>
                      <a:pt x="20259" y="954470"/>
                      <a:pt x="20259" y="954470"/>
                      <a:pt x="20259" y="954470"/>
                    </a:cubicBezTo>
                    <a:cubicBezTo>
                      <a:pt x="-6753" y="906106"/>
                      <a:pt x="-6753" y="826449"/>
                      <a:pt x="20259" y="778085"/>
                    </a:cubicBezTo>
                    <a:cubicBezTo>
                      <a:pt x="418335" y="88192"/>
                      <a:pt x="418335" y="88192"/>
                      <a:pt x="418335" y="88192"/>
                    </a:cubicBezTo>
                    <a:cubicBezTo>
                      <a:pt x="446768" y="39829"/>
                      <a:pt x="516432" y="0"/>
                      <a:pt x="571878" y="0"/>
                    </a:cubicBezTo>
                    <a:lnTo>
                      <a:pt x="572326" y="0"/>
                    </a:lnTo>
                    <a:lnTo>
                      <a:pt x="535603" y="5908"/>
                    </a:lnTo>
                    <a:cubicBezTo>
                      <a:pt x="491286" y="19376"/>
                      <a:pt x="446769" y="50849"/>
                      <a:pt x="425444" y="87122"/>
                    </a:cubicBezTo>
                    <a:lnTo>
                      <a:pt x="320982" y="268160"/>
                    </a:lnTo>
                    <a:cubicBezTo>
                      <a:pt x="675457" y="698737"/>
                      <a:pt x="1107719" y="944569"/>
                      <a:pt x="1605007" y="1082222"/>
                    </a:cubicBezTo>
                    <a:close/>
                  </a:path>
                </a:pathLst>
              </a:custGeom>
              <a:solidFill>
                <a:schemeClr val="bg1">
                  <a:alpha val="13000"/>
                </a:schemeClr>
              </a:solidFill>
              <a:ln w="25400">
                <a:noFill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sz="105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文本框 68"/>
              <p:cNvSpPr txBox="1"/>
              <p:nvPr/>
            </p:nvSpPr>
            <p:spPr>
              <a:xfrm>
                <a:off x="7300072" y="3360728"/>
                <a:ext cx="945078" cy="929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>
                    <a:solidFill>
                      <a:srgbClr val="E87071"/>
                    </a:solidFill>
                    <a:latin typeface="Impact" panose="020B0806030902050204" pitchFamily="34" charset="0"/>
                    <a:ea typeface="LiHei Pro" panose="020B0500000000000000" pitchFamily="34" charset="-122"/>
                  </a:rPr>
                  <a:t>5</a:t>
                </a:r>
                <a:endParaRPr lang="zh-CN" altLang="en-US" sz="4000" b="1" dirty="0">
                  <a:solidFill>
                    <a:srgbClr val="E87071"/>
                  </a:solidFill>
                  <a:latin typeface="Impact" panose="020B0806030902050204" pitchFamily="34" charset="0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106" name="组合 105"/>
          <p:cNvGrpSpPr/>
          <p:nvPr/>
        </p:nvGrpSpPr>
        <p:grpSpPr>
          <a:xfrm>
            <a:off x="621631" y="1671099"/>
            <a:ext cx="3861001" cy="962659"/>
            <a:chOff x="492307" y="1723088"/>
            <a:chExt cx="3586675" cy="888356"/>
          </a:xfrm>
        </p:grpSpPr>
        <p:sp>
          <p:nvSpPr>
            <p:cNvPr id="107" name="文本框 70"/>
            <p:cNvSpPr txBox="1"/>
            <p:nvPr/>
          </p:nvSpPr>
          <p:spPr>
            <a:xfrm>
              <a:off x="3002589" y="1723088"/>
              <a:ext cx="1076393" cy="369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金属</a:t>
              </a:r>
            </a:p>
          </p:txBody>
        </p:sp>
        <p:sp>
          <p:nvSpPr>
            <p:cNvPr id="108" name="文本框 113"/>
            <p:cNvSpPr txBox="1"/>
            <p:nvPr/>
          </p:nvSpPr>
          <p:spPr>
            <a:xfrm>
              <a:off x="492307" y="2045118"/>
              <a:ext cx="3558511" cy="566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粗钢、铁矿石、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黄金、白银、铜、铝、铅、锌、镍、锡、锰、铬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7374429" y="1723917"/>
            <a:ext cx="2237219" cy="703566"/>
            <a:chOff x="7949219" y="1723088"/>
            <a:chExt cx="2078263" cy="649262"/>
          </a:xfrm>
        </p:grpSpPr>
        <p:sp>
          <p:nvSpPr>
            <p:cNvPr id="110" name="文本框 82"/>
            <p:cNvSpPr txBox="1"/>
            <p:nvPr/>
          </p:nvSpPr>
          <p:spPr>
            <a:xfrm>
              <a:off x="7949219" y="1723088"/>
              <a:ext cx="1502345" cy="369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农副产品</a:t>
              </a:r>
            </a:p>
          </p:txBody>
        </p:sp>
        <p:sp>
          <p:nvSpPr>
            <p:cNvPr id="111" name="文本框 113"/>
            <p:cNvSpPr txBox="1"/>
            <p:nvPr/>
          </p:nvSpPr>
          <p:spPr>
            <a:xfrm>
              <a:off x="7967414" y="2061642"/>
              <a:ext cx="2060068" cy="31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小麦、水稻、玉米、苹果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1727354" y="3179531"/>
            <a:ext cx="2443408" cy="678907"/>
            <a:chOff x="1126654" y="3235256"/>
            <a:chExt cx="2269802" cy="626506"/>
          </a:xfrm>
        </p:grpSpPr>
        <p:sp>
          <p:nvSpPr>
            <p:cNvPr id="113" name="文本框 76"/>
            <p:cNvSpPr txBox="1"/>
            <p:nvPr/>
          </p:nvSpPr>
          <p:spPr>
            <a:xfrm>
              <a:off x="2206774" y="3235256"/>
              <a:ext cx="1076393" cy="369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能源</a:t>
              </a:r>
            </a:p>
          </p:txBody>
        </p:sp>
        <p:sp>
          <p:nvSpPr>
            <p:cNvPr id="114" name="文本框 113"/>
            <p:cNvSpPr txBox="1"/>
            <p:nvPr/>
          </p:nvSpPr>
          <p:spPr>
            <a:xfrm>
              <a:off x="1126654" y="3551055"/>
              <a:ext cx="2269802" cy="310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1950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煤炭、原油、天然气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2432601" y="4536296"/>
            <a:ext cx="2310300" cy="699261"/>
            <a:chOff x="1860821" y="4732677"/>
            <a:chExt cx="2146153" cy="645289"/>
          </a:xfrm>
        </p:grpSpPr>
        <p:sp>
          <p:nvSpPr>
            <p:cNvPr id="116" name="文本框 79"/>
            <p:cNvSpPr txBox="1"/>
            <p:nvPr/>
          </p:nvSpPr>
          <p:spPr>
            <a:xfrm>
              <a:off x="2930581" y="4732677"/>
              <a:ext cx="1076393" cy="369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化工</a:t>
              </a:r>
            </a:p>
          </p:txBody>
        </p:sp>
        <p:sp>
          <p:nvSpPr>
            <p:cNvPr id="117" name="文本框 113"/>
            <p:cNvSpPr txBox="1"/>
            <p:nvPr/>
          </p:nvSpPr>
          <p:spPr>
            <a:xfrm>
              <a:off x="1860821" y="5067259"/>
              <a:ext cx="2060068" cy="310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化纤、氯碱、造纸、塑料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8130167" y="3119825"/>
            <a:ext cx="2265157" cy="703566"/>
            <a:chOff x="8975526" y="3235256"/>
            <a:chExt cx="2104217" cy="649262"/>
          </a:xfrm>
        </p:grpSpPr>
        <p:sp>
          <p:nvSpPr>
            <p:cNvPr id="119" name="文本框 85"/>
            <p:cNvSpPr txBox="1"/>
            <p:nvPr/>
          </p:nvSpPr>
          <p:spPr>
            <a:xfrm>
              <a:off x="8975526" y="3235256"/>
              <a:ext cx="1076393" cy="369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软商品</a:t>
              </a:r>
            </a:p>
          </p:txBody>
        </p:sp>
        <p:sp>
          <p:nvSpPr>
            <p:cNvPr id="120" name="文本框 113"/>
            <p:cNvSpPr txBox="1"/>
            <p:nvPr/>
          </p:nvSpPr>
          <p:spPr>
            <a:xfrm>
              <a:off x="9019675" y="3573810"/>
              <a:ext cx="2060068" cy="31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白糖、棉花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7483149" y="4521965"/>
            <a:ext cx="3890703" cy="665426"/>
            <a:chOff x="8052540" y="4732677"/>
            <a:chExt cx="3614268" cy="614067"/>
          </a:xfrm>
        </p:grpSpPr>
        <p:sp>
          <p:nvSpPr>
            <p:cNvPr id="122" name="文本框 88"/>
            <p:cNvSpPr txBox="1"/>
            <p:nvPr/>
          </p:nvSpPr>
          <p:spPr>
            <a:xfrm>
              <a:off x="8052540" y="4732677"/>
              <a:ext cx="1455980" cy="369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油脂油料</a:t>
              </a:r>
            </a:p>
          </p:txBody>
        </p:sp>
        <p:sp>
          <p:nvSpPr>
            <p:cNvPr id="123" name="文本框 113"/>
            <p:cNvSpPr txBox="1"/>
            <p:nvPr/>
          </p:nvSpPr>
          <p:spPr>
            <a:xfrm>
              <a:off x="8067585" y="5036036"/>
              <a:ext cx="3599223" cy="31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豆油、棕榈油、菜籽油、饲料养殖（豆粕、菜粕）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4" name="圆角矩形 123"/>
          <p:cNvSpPr/>
          <p:nvPr/>
        </p:nvSpPr>
        <p:spPr>
          <a:xfrm>
            <a:off x="3175438" y="5660837"/>
            <a:ext cx="5496738" cy="564605"/>
          </a:xfrm>
          <a:prstGeom prst="roundRect">
            <a:avLst>
              <a:gd name="adj" fmla="val 1433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blurRad="127000" dist="635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C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国民经济中</a:t>
            </a:r>
            <a:r>
              <a:rPr lang="zh-CN" altLang="en-US" b="1" dirty="0">
                <a:solidFill>
                  <a:srgbClr val="7030A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产品市场</a:t>
            </a:r>
            <a:r>
              <a:rPr lang="zh-CN" altLang="en-US" b="1" dirty="0">
                <a:solidFill>
                  <a:srgbClr val="C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的重要组成部分</a:t>
            </a:r>
          </a:p>
        </p:txBody>
      </p:sp>
    </p:spTree>
    <p:extLst>
      <p:ext uri="{BB962C8B-B14F-4D97-AF65-F5344CB8AC3E}">
        <p14:creationId xmlns:p14="http://schemas.microsoft.com/office/powerpoint/2010/main" val="95351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1.2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大宗商品行业的特点</a:t>
            </a:r>
          </a:p>
        </p:txBody>
      </p:sp>
      <p:sp>
        <p:nvSpPr>
          <p:cNvPr id="67" name="矩形 66"/>
          <p:cNvSpPr/>
          <p:nvPr/>
        </p:nvSpPr>
        <p:spPr>
          <a:xfrm>
            <a:off x="2611825" y="1831580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663A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业务环节复杂</a:t>
            </a:r>
          </a:p>
        </p:txBody>
      </p:sp>
      <p:sp>
        <p:nvSpPr>
          <p:cNvPr id="70" name="矩形 69"/>
          <p:cNvSpPr/>
          <p:nvPr/>
        </p:nvSpPr>
        <p:spPr>
          <a:xfrm>
            <a:off x="7951219" y="1848890"/>
            <a:ext cx="3203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风险类型多样</a:t>
            </a:r>
          </a:p>
        </p:txBody>
      </p:sp>
      <p:grpSp>
        <p:nvGrpSpPr>
          <p:cNvPr id="87" name="Group 36"/>
          <p:cNvGrpSpPr>
            <a:grpSpLocks noChangeAspect="1"/>
          </p:cNvGrpSpPr>
          <p:nvPr/>
        </p:nvGrpSpPr>
        <p:grpSpPr bwMode="auto">
          <a:xfrm>
            <a:off x="7073114" y="1903079"/>
            <a:ext cx="495258" cy="415305"/>
            <a:chOff x="3321" y="1710"/>
            <a:chExt cx="1042" cy="900"/>
          </a:xfrm>
          <a:solidFill>
            <a:srgbClr val="01ACBE"/>
          </a:solidFill>
        </p:grpSpPr>
        <p:sp>
          <p:nvSpPr>
            <p:cNvPr id="88" name="Freeform 37"/>
            <p:cNvSpPr>
              <a:spLocks noEditPoints="1"/>
            </p:cNvSpPr>
            <p:nvPr/>
          </p:nvSpPr>
          <p:spPr bwMode="auto">
            <a:xfrm>
              <a:off x="3321" y="1710"/>
              <a:ext cx="1042" cy="745"/>
            </a:xfrm>
            <a:custGeom>
              <a:avLst/>
              <a:gdLst>
                <a:gd name="T0" fmla="*/ 37 w 438"/>
                <a:gd name="T1" fmla="*/ 255 h 313"/>
                <a:gd name="T2" fmla="*/ 20 w 438"/>
                <a:gd name="T3" fmla="*/ 237 h 313"/>
                <a:gd name="T4" fmla="*/ 20 w 438"/>
                <a:gd name="T5" fmla="*/ 42 h 313"/>
                <a:gd name="T6" fmla="*/ 37 w 438"/>
                <a:gd name="T7" fmla="*/ 25 h 313"/>
                <a:gd name="T8" fmla="*/ 401 w 438"/>
                <a:gd name="T9" fmla="*/ 25 h 313"/>
                <a:gd name="T10" fmla="*/ 418 w 438"/>
                <a:gd name="T11" fmla="*/ 42 h 313"/>
                <a:gd name="T12" fmla="*/ 418 w 438"/>
                <a:gd name="T13" fmla="*/ 237 h 313"/>
                <a:gd name="T14" fmla="*/ 401 w 438"/>
                <a:gd name="T15" fmla="*/ 255 h 313"/>
                <a:gd name="T16" fmla="*/ 37 w 438"/>
                <a:gd name="T17" fmla="*/ 255 h 313"/>
                <a:gd name="T18" fmla="*/ 424 w 438"/>
                <a:gd name="T19" fmla="*/ 0 h 313"/>
                <a:gd name="T20" fmla="*/ 14 w 438"/>
                <a:gd name="T21" fmla="*/ 0 h 313"/>
                <a:gd name="T22" fmla="*/ 0 w 438"/>
                <a:gd name="T23" fmla="*/ 14 h 313"/>
                <a:gd name="T24" fmla="*/ 0 w 438"/>
                <a:gd name="T25" fmla="*/ 298 h 313"/>
                <a:gd name="T26" fmla="*/ 14 w 438"/>
                <a:gd name="T27" fmla="*/ 313 h 313"/>
                <a:gd name="T28" fmla="*/ 424 w 438"/>
                <a:gd name="T29" fmla="*/ 313 h 313"/>
                <a:gd name="T30" fmla="*/ 438 w 438"/>
                <a:gd name="T31" fmla="*/ 298 h 313"/>
                <a:gd name="T32" fmla="*/ 438 w 438"/>
                <a:gd name="T33" fmla="*/ 14 h 313"/>
                <a:gd name="T34" fmla="*/ 424 w 438"/>
                <a:gd name="T3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8" h="313">
                  <a:moveTo>
                    <a:pt x="37" y="255"/>
                  </a:moveTo>
                  <a:cubicBezTo>
                    <a:pt x="28" y="255"/>
                    <a:pt x="20" y="247"/>
                    <a:pt x="20" y="237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33"/>
                    <a:pt x="28" y="25"/>
                    <a:pt x="37" y="25"/>
                  </a:cubicBezTo>
                  <a:cubicBezTo>
                    <a:pt x="401" y="25"/>
                    <a:pt x="401" y="25"/>
                    <a:pt x="401" y="25"/>
                  </a:cubicBezTo>
                  <a:cubicBezTo>
                    <a:pt x="410" y="25"/>
                    <a:pt x="418" y="33"/>
                    <a:pt x="418" y="42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8" y="247"/>
                    <a:pt x="410" y="255"/>
                    <a:pt x="401" y="255"/>
                  </a:cubicBezTo>
                  <a:cubicBezTo>
                    <a:pt x="37" y="255"/>
                    <a:pt x="37" y="255"/>
                    <a:pt x="37" y="255"/>
                  </a:cubicBezTo>
                  <a:moveTo>
                    <a:pt x="42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0" y="306"/>
                    <a:pt x="6" y="313"/>
                    <a:pt x="14" y="313"/>
                  </a:cubicBezTo>
                  <a:cubicBezTo>
                    <a:pt x="424" y="313"/>
                    <a:pt x="424" y="313"/>
                    <a:pt x="424" y="313"/>
                  </a:cubicBezTo>
                  <a:cubicBezTo>
                    <a:pt x="432" y="313"/>
                    <a:pt x="438" y="306"/>
                    <a:pt x="438" y="298"/>
                  </a:cubicBezTo>
                  <a:cubicBezTo>
                    <a:pt x="438" y="14"/>
                    <a:pt x="438" y="14"/>
                    <a:pt x="438" y="14"/>
                  </a:cubicBezTo>
                  <a:cubicBezTo>
                    <a:pt x="438" y="6"/>
                    <a:pt x="432" y="0"/>
                    <a:pt x="42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/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auto">
            <a:xfrm>
              <a:off x="3716" y="2465"/>
              <a:ext cx="252" cy="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/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3595" y="2570"/>
              <a:ext cx="495" cy="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/>
            </a:p>
          </p:txBody>
        </p:sp>
        <p:sp>
          <p:nvSpPr>
            <p:cNvPr id="91" name="Freeform 42"/>
            <p:cNvSpPr>
              <a:spLocks/>
            </p:cNvSpPr>
            <p:nvPr/>
          </p:nvSpPr>
          <p:spPr bwMode="auto">
            <a:xfrm>
              <a:off x="3433" y="1853"/>
              <a:ext cx="771" cy="400"/>
            </a:xfrm>
            <a:custGeom>
              <a:avLst/>
              <a:gdLst>
                <a:gd name="T0" fmla="*/ 761 w 771"/>
                <a:gd name="T1" fmla="*/ 0 h 400"/>
                <a:gd name="T2" fmla="*/ 657 w 771"/>
                <a:gd name="T3" fmla="*/ 9 h 400"/>
                <a:gd name="T4" fmla="*/ 697 w 771"/>
                <a:gd name="T5" fmla="*/ 43 h 400"/>
                <a:gd name="T6" fmla="*/ 557 w 771"/>
                <a:gd name="T7" fmla="*/ 212 h 400"/>
                <a:gd name="T8" fmla="*/ 419 w 771"/>
                <a:gd name="T9" fmla="*/ 105 h 400"/>
                <a:gd name="T10" fmla="*/ 286 w 771"/>
                <a:gd name="T11" fmla="*/ 278 h 400"/>
                <a:gd name="T12" fmla="*/ 152 w 771"/>
                <a:gd name="T13" fmla="*/ 190 h 400"/>
                <a:gd name="T14" fmla="*/ 0 w 771"/>
                <a:gd name="T15" fmla="*/ 369 h 400"/>
                <a:gd name="T16" fmla="*/ 36 w 771"/>
                <a:gd name="T17" fmla="*/ 400 h 400"/>
                <a:gd name="T18" fmla="*/ 162 w 771"/>
                <a:gd name="T19" fmla="*/ 252 h 400"/>
                <a:gd name="T20" fmla="*/ 298 w 771"/>
                <a:gd name="T21" fmla="*/ 343 h 400"/>
                <a:gd name="T22" fmla="*/ 428 w 771"/>
                <a:gd name="T23" fmla="*/ 171 h 400"/>
                <a:gd name="T24" fmla="*/ 564 w 771"/>
                <a:gd name="T25" fmla="*/ 278 h 400"/>
                <a:gd name="T26" fmla="*/ 733 w 771"/>
                <a:gd name="T27" fmla="*/ 71 h 400"/>
                <a:gd name="T28" fmla="*/ 771 w 771"/>
                <a:gd name="T29" fmla="*/ 105 h 400"/>
                <a:gd name="T30" fmla="*/ 761 w 771"/>
                <a:gd name="T3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1" h="400">
                  <a:moveTo>
                    <a:pt x="761" y="0"/>
                  </a:moveTo>
                  <a:lnTo>
                    <a:pt x="657" y="9"/>
                  </a:lnTo>
                  <a:lnTo>
                    <a:pt x="697" y="43"/>
                  </a:lnTo>
                  <a:lnTo>
                    <a:pt x="557" y="212"/>
                  </a:lnTo>
                  <a:lnTo>
                    <a:pt x="419" y="105"/>
                  </a:lnTo>
                  <a:lnTo>
                    <a:pt x="286" y="278"/>
                  </a:lnTo>
                  <a:lnTo>
                    <a:pt x="152" y="190"/>
                  </a:lnTo>
                  <a:lnTo>
                    <a:pt x="0" y="369"/>
                  </a:lnTo>
                  <a:lnTo>
                    <a:pt x="36" y="400"/>
                  </a:lnTo>
                  <a:lnTo>
                    <a:pt x="162" y="252"/>
                  </a:lnTo>
                  <a:lnTo>
                    <a:pt x="298" y="343"/>
                  </a:lnTo>
                  <a:lnTo>
                    <a:pt x="428" y="171"/>
                  </a:lnTo>
                  <a:lnTo>
                    <a:pt x="564" y="278"/>
                  </a:lnTo>
                  <a:lnTo>
                    <a:pt x="733" y="71"/>
                  </a:lnTo>
                  <a:lnTo>
                    <a:pt x="771" y="105"/>
                  </a:lnTo>
                  <a:lnTo>
                    <a:pt x="7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/>
            </a:p>
          </p:txBody>
        </p:sp>
      </p:grpSp>
      <p:sp>
        <p:nvSpPr>
          <p:cNvPr id="92" name="Freeform 57"/>
          <p:cNvSpPr>
            <a:spLocks noEditPoints="1"/>
          </p:cNvSpPr>
          <p:nvPr/>
        </p:nvSpPr>
        <p:spPr bwMode="auto">
          <a:xfrm>
            <a:off x="1890186" y="1844497"/>
            <a:ext cx="483638" cy="470449"/>
          </a:xfrm>
          <a:custGeom>
            <a:avLst/>
            <a:gdLst>
              <a:gd name="T0" fmla="*/ 145 w 437"/>
              <a:gd name="T1" fmla="*/ 119 h 437"/>
              <a:gd name="T2" fmla="*/ 126 w 437"/>
              <a:gd name="T3" fmla="*/ 159 h 437"/>
              <a:gd name="T4" fmla="*/ 197 w 437"/>
              <a:gd name="T5" fmla="*/ 237 h 437"/>
              <a:gd name="T6" fmla="*/ 214 w 437"/>
              <a:gd name="T7" fmla="*/ 245 h 437"/>
              <a:gd name="T8" fmla="*/ 276 w 437"/>
              <a:gd name="T9" fmla="*/ 245 h 437"/>
              <a:gd name="T10" fmla="*/ 276 w 437"/>
              <a:gd name="T11" fmla="*/ 196 h 437"/>
              <a:gd name="T12" fmla="*/ 225 w 437"/>
              <a:gd name="T13" fmla="*/ 196 h 437"/>
              <a:gd name="T14" fmla="*/ 161 w 437"/>
              <a:gd name="T15" fmla="*/ 126 h 437"/>
              <a:gd name="T16" fmla="*/ 145 w 437"/>
              <a:gd name="T17" fmla="*/ 119 h 437"/>
              <a:gd name="T18" fmla="*/ 219 w 437"/>
              <a:gd name="T19" fmla="*/ 388 h 437"/>
              <a:gd name="T20" fmla="*/ 48 w 437"/>
              <a:gd name="T21" fmla="*/ 218 h 437"/>
              <a:gd name="T22" fmla="*/ 219 w 437"/>
              <a:gd name="T23" fmla="*/ 48 h 437"/>
              <a:gd name="T24" fmla="*/ 388 w 437"/>
              <a:gd name="T25" fmla="*/ 218 h 437"/>
              <a:gd name="T26" fmla="*/ 219 w 437"/>
              <a:gd name="T27" fmla="*/ 388 h 437"/>
              <a:gd name="T28" fmla="*/ 219 w 437"/>
              <a:gd name="T29" fmla="*/ 0 h 437"/>
              <a:gd name="T30" fmla="*/ 0 w 437"/>
              <a:gd name="T31" fmla="*/ 218 h 437"/>
              <a:gd name="T32" fmla="*/ 219 w 437"/>
              <a:gd name="T33" fmla="*/ 437 h 437"/>
              <a:gd name="T34" fmla="*/ 437 w 437"/>
              <a:gd name="T35" fmla="*/ 218 h 437"/>
              <a:gd name="T36" fmla="*/ 219 w 437"/>
              <a:gd name="T37" fmla="*/ 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37" h="437">
                <a:moveTo>
                  <a:pt x="145" y="119"/>
                </a:moveTo>
                <a:cubicBezTo>
                  <a:pt x="127" y="119"/>
                  <a:pt x="110" y="142"/>
                  <a:pt x="126" y="159"/>
                </a:cubicBezTo>
                <a:cubicBezTo>
                  <a:pt x="197" y="237"/>
                  <a:pt x="197" y="237"/>
                  <a:pt x="197" y="237"/>
                </a:cubicBezTo>
                <a:cubicBezTo>
                  <a:pt x="201" y="242"/>
                  <a:pt x="207" y="245"/>
                  <a:pt x="214" y="245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306" y="245"/>
                  <a:pt x="309" y="196"/>
                  <a:pt x="276" y="196"/>
                </a:cubicBezTo>
                <a:cubicBezTo>
                  <a:pt x="225" y="196"/>
                  <a:pt x="225" y="196"/>
                  <a:pt x="225" y="19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56" y="121"/>
                  <a:pt x="151" y="119"/>
                  <a:pt x="145" y="119"/>
                </a:cubicBezTo>
                <a:moveTo>
                  <a:pt x="219" y="388"/>
                </a:moveTo>
                <a:cubicBezTo>
                  <a:pt x="124" y="388"/>
                  <a:pt x="48" y="312"/>
                  <a:pt x="48" y="218"/>
                </a:cubicBezTo>
                <a:cubicBezTo>
                  <a:pt x="48" y="124"/>
                  <a:pt x="124" y="48"/>
                  <a:pt x="219" y="48"/>
                </a:cubicBezTo>
                <a:cubicBezTo>
                  <a:pt x="313" y="48"/>
                  <a:pt x="388" y="124"/>
                  <a:pt x="388" y="218"/>
                </a:cubicBezTo>
                <a:cubicBezTo>
                  <a:pt x="388" y="312"/>
                  <a:pt x="313" y="388"/>
                  <a:pt x="219" y="388"/>
                </a:cubicBezTo>
                <a:moveTo>
                  <a:pt x="219" y="0"/>
                </a:moveTo>
                <a:cubicBezTo>
                  <a:pt x="98" y="0"/>
                  <a:pt x="0" y="97"/>
                  <a:pt x="0" y="218"/>
                </a:cubicBezTo>
                <a:cubicBezTo>
                  <a:pt x="0" y="339"/>
                  <a:pt x="98" y="437"/>
                  <a:pt x="219" y="437"/>
                </a:cubicBezTo>
                <a:cubicBezTo>
                  <a:pt x="339" y="437"/>
                  <a:pt x="437" y="339"/>
                  <a:pt x="437" y="218"/>
                </a:cubicBezTo>
                <a:cubicBezTo>
                  <a:pt x="437" y="97"/>
                  <a:pt x="339" y="0"/>
                  <a:pt x="219" y="0"/>
                </a:cubicBezTo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600" dirty="0"/>
          </a:p>
        </p:txBody>
      </p:sp>
      <p:grpSp>
        <p:nvGrpSpPr>
          <p:cNvPr id="93" name="组合 92"/>
          <p:cNvGrpSpPr/>
          <p:nvPr/>
        </p:nvGrpSpPr>
        <p:grpSpPr>
          <a:xfrm>
            <a:off x="1764631" y="3973038"/>
            <a:ext cx="3545306" cy="1271499"/>
            <a:chOff x="6808835" y="2621085"/>
            <a:chExt cx="2748194" cy="780641"/>
          </a:xfrm>
        </p:grpSpPr>
        <p:sp>
          <p:nvSpPr>
            <p:cNvPr id="94" name="文本框 93"/>
            <p:cNvSpPr txBox="1"/>
            <p:nvPr/>
          </p:nvSpPr>
          <p:spPr>
            <a:xfrm>
              <a:off x="7161152" y="2621085"/>
              <a:ext cx="2107363" cy="283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01ACBE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资产证券化率低</a:t>
              </a:r>
            </a:p>
          </p:txBody>
        </p:sp>
        <p:sp>
          <p:nvSpPr>
            <p:cNvPr id="95" name="文本框 94"/>
            <p:cNvSpPr txBox="1"/>
            <p:nvPr/>
          </p:nvSpPr>
          <p:spPr>
            <a:xfrm>
              <a:off x="6808835" y="2971605"/>
              <a:ext cx="2748194" cy="430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非特定用途需求的、符合一定质量标准的原材料，才能形成期货标准仓单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6737683" y="3963447"/>
            <a:ext cx="3641558" cy="1356068"/>
            <a:chOff x="7217229" y="2621083"/>
            <a:chExt cx="3139165" cy="819632"/>
          </a:xfrm>
        </p:grpSpPr>
        <p:sp>
          <p:nvSpPr>
            <p:cNvPr id="97" name="文本框 96"/>
            <p:cNvSpPr txBox="1"/>
            <p:nvPr/>
          </p:nvSpPr>
          <p:spPr>
            <a:xfrm>
              <a:off x="7488048" y="2621083"/>
              <a:ext cx="2602761" cy="279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E8707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公允价值波动大</a:t>
              </a:r>
            </a:p>
          </p:txBody>
        </p:sp>
        <p:sp>
          <p:nvSpPr>
            <p:cNvPr id="98" name="文本框 97"/>
            <p:cNvSpPr txBox="1"/>
            <p:nvPr/>
          </p:nvSpPr>
          <p:spPr>
            <a:xfrm>
              <a:off x="7217229" y="2994253"/>
              <a:ext cx="3139165" cy="44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除宏观经济因素外，还易受到产业政策调整、行业突发事件的冲击，不可预测性大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596887" y="2770781"/>
            <a:ext cx="5267994" cy="769441"/>
            <a:chOff x="3596887" y="2770781"/>
            <a:chExt cx="5267994" cy="769441"/>
          </a:xfrm>
        </p:grpSpPr>
        <p:sp>
          <p:nvSpPr>
            <p:cNvPr id="99" name="文本框 98"/>
            <p:cNvSpPr txBox="1"/>
            <p:nvPr/>
          </p:nvSpPr>
          <p:spPr>
            <a:xfrm>
              <a:off x="3596887" y="2770781"/>
              <a:ext cx="5267994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en-US" altLang="zh-CN" sz="4400" b="1" dirty="0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4450646" y="3004953"/>
              <a:ext cx="34776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accent4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传统金融机构介入程度低</a:t>
              </a:r>
              <a:endParaRPr lang="en-US" altLang="zh-CN" sz="2000" b="1" dirty="0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445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1.3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期货市场的功能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810245" y="1983157"/>
            <a:ext cx="2303707" cy="2303707"/>
            <a:chOff x="5820077" y="2154607"/>
            <a:chExt cx="2303707" cy="2303707"/>
          </a:xfrm>
        </p:grpSpPr>
        <p:grpSp>
          <p:nvGrpSpPr>
            <p:cNvPr id="6" name="组合 5"/>
            <p:cNvGrpSpPr/>
            <p:nvPr/>
          </p:nvGrpSpPr>
          <p:grpSpPr>
            <a:xfrm>
              <a:off x="5820077" y="2154607"/>
              <a:ext cx="2303707" cy="2303707"/>
              <a:chOff x="4926840" y="1732375"/>
              <a:chExt cx="1656097" cy="1656098"/>
            </a:xfrm>
          </p:grpSpPr>
          <p:sp>
            <p:nvSpPr>
              <p:cNvPr id="11" name="任意多边形 10"/>
              <p:cNvSpPr/>
              <p:nvPr/>
            </p:nvSpPr>
            <p:spPr>
              <a:xfrm>
                <a:off x="4926840" y="1732375"/>
                <a:ext cx="1656097" cy="1656098"/>
              </a:xfrm>
              <a:custGeom>
                <a:avLst/>
                <a:gdLst>
                  <a:gd name="connsiteX0" fmla="*/ 734066 w 1656097"/>
                  <a:gd name="connsiteY0" fmla="*/ 0 h 1656098"/>
                  <a:gd name="connsiteX1" fmla="*/ 922032 w 1656097"/>
                  <a:gd name="connsiteY1" fmla="*/ 0 h 1656098"/>
                  <a:gd name="connsiteX2" fmla="*/ 958682 w 1656097"/>
                  <a:gd name="connsiteY2" fmla="*/ 170987 h 1656098"/>
                  <a:gd name="connsiteX3" fmla="*/ 967537 w 1656097"/>
                  <a:gd name="connsiteY3" fmla="*/ 172338 h 1656098"/>
                  <a:gd name="connsiteX4" fmla="*/ 1042604 w 1656097"/>
                  <a:gd name="connsiteY4" fmla="*/ 194634 h 1656098"/>
                  <a:gd name="connsiteX5" fmla="*/ 1160682 w 1656097"/>
                  <a:gd name="connsiteY5" fmla="*/ 63947 h 1656098"/>
                  <a:gd name="connsiteX6" fmla="*/ 1323465 w 1656097"/>
                  <a:gd name="connsiteY6" fmla="*/ 157929 h 1656098"/>
                  <a:gd name="connsiteX7" fmla="*/ 1271151 w 1656097"/>
                  <a:gd name="connsiteY7" fmla="*/ 319877 h 1656098"/>
                  <a:gd name="connsiteX8" fmla="*/ 1280994 w 1656097"/>
                  <a:gd name="connsiteY8" fmla="*/ 327054 h 1656098"/>
                  <a:gd name="connsiteX9" fmla="*/ 1333335 w 1656097"/>
                  <a:gd name="connsiteY9" fmla="*/ 377405 h 1656098"/>
                  <a:gd name="connsiteX10" fmla="*/ 1338950 w 1656097"/>
                  <a:gd name="connsiteY10" fmla="*/ 384065 h 1656098"/>
                  <a:gd name="connsiteX11" fmla="*/ 1498169 w 1656097"/>
                  <a:gd name="connsiteY11" fmla="*/ 332634 h 1656098"/>
                  <a:gd name="connsiteX12" fmla="*/ 1592152 w 1656097"/>
                  <a:gd name="connsiteY12" fmla="*/ 495417 h 1656098"/>
                  <a:gd name="connsiteX13" fmla="*/ 1473528 w 1656097"/>
                  <a:gd name="connsiteY13" fmla="*/ 602595 h 1656098"/>
                  <a:gd name="connsiteX14" fmla="*/ 1483127 w 1656097"/>
                  <a:gd name="connsiteY14" fmla="*/ 626411 h 1656098"/>
                  <a:gd name="connsiteX15" fmla="*/ 1501984 w 1656097"/>
                  <a:gd name="connsiteY15" fmla="*/ 701032 h 1656098"/>
                  <a:gd name="connsiteX16" fmla="*/ 1656097 w 1656097"/>
                  <a:gd name="connsiteY16" fmla="*/ 734067 h 1656098"/>
                  <a:gd name="connsiteX17" fmla="*/ 1656097 w 1656097"/>
                  <a:gd name="connsiteY17" fmla="*/ 922032 h 1656098"/>
                  <a:gd name="connsiteX18" fmla="*/ 1511749 w 1656097"/>
                  <a:gd name="connsiteY18" fmla="*/ 952973 h 1656098"/>
                  <a:gd name="connsiteX19" fmla="*/ 1506114 w 1656097"/>
                  <a:gd name="connsiteY19" fmla="*/ 989892 h 1656098"/>
                  <a:gd name="connsiteX20" fmla="*/ 1491538 w 1656097"/>
                  <a:gd name="connsiteY20" fmla="*/ 1048074 h 1656098"/>
                  <a:gd name="connsiteX21" fmla="*/ 1485827 w 1656097"/>
                  <a:gd name="connsiteY21" fmla="*/ 1064617 h 1656098"/>
                  <a:gd name="connsiteX22" fmla="*/ 1592152 w 1656097"/>
                  <a:gd name="connsiteY22" fmla="*/ 1160683 h 1656098"/>
                  <a:gd name="connsiteX23" fmla="*/ 1498169 w 1656097"/>
                  <a:gd name="connsiteY23" fmla="*/ 1323465 h 1656098"/>
                  <a:gd name="connsiteX24" fmla="*/ 1367507 w 1656097"/>
                  <a:gd name="connsiteY24" fmla="*/ 1281258 h 1656098"/>
                  <a:gd name="connsiteX25" fmla="*/ 1351398 w 1656097"/>
                  <a:gd name="connsiteY25" fmla="*/ 1303350 h 1656098"/>
                  <a:gd name="connsiteX26" fmla="*/ 1301049 w 1656097"/>
                  <a:gd name="connsiteY26" fmla="*/ 1355691 h 1656098"/>
                  <a:gd name="connsiteX27" fmla="*/ 1282493 w 1656097"/>
                  <a:gd name="connsiteY27" fmla="*/ 1371332 h 1656098"/>
                  <a:gd name="connsiteX28" fmla="*/ 1323465 w 1656097"/>
                  <a:gd name="connsiteY28" fmla="*/ 1498169 h 1656098"/>
                  <a:gd name="connsiteX29" fmla="*/ 1160682 w 1656097"/>
                  <a:gd name="connsiteY29" fmla="*/ 1592152 h 1656098"/>
                  <a:gd name="connsiteX30" fmla="*/ 1074277 w 1656097"/>
                  <a:gd name="connsiteY30" fmla="*/ 1496521 h 1656098"/>
                  <a:gd name="connsiteX31" fmla="*/ 1052042 w 1656097"/>
                  <a:gd name="connsiteY31" fmla="*/ 1505484 h 1656098"/>
                  <a:gd name="connsiteX32" fmla="*/ 948719 w 1656097"/>
                  <a:gd name="connsiteY32" fmla="*/ 1531593 h 1656098"/>
                  <a:gd name="connsiteX33" fmla="*/ 922032 w 1656097"/>
                  <a:gd name="connsiteY33" fmla="*/ 1656098 h 1656098"/>
                  <a:gd name="connsiteX34" fmla="*/ 734066 w 1656097"/>
                  <a:gd name="connsiteY34" fmla="*/ 1656098 h 1656098"/>
                  <a:gd name="connsiteX35" fmla="*/ 707323 w 1656097"/>
                  <a:gd name="connsiteY35" fmla="*/ 1531333 h 1656098"/>
                  <a:gd name="connsiteX36" fmla="*/ 688561 w 1656097"/>
                  <a:gd name="connsiteY36" fmla="*/ 1528470 h 1656098"/>
                  <a:gd name="connsiteX37" fmla="*/ 581645 w 1656097"/>
                  <a:gd name="connsiteY37" fmla="*/ 1496716 h 1656098"/>
                  <a:gd name="connsiteX38" fmla="*/ 495416 w 1656097"/>
                  <a:gd name="connsiteY38" fmla="*/ 1592152 h 1656098"/>
                  <a:gd name="connsiteX39" fmla="*/ 332634 w 1656097"/>
                  <a:gd name="connsiteY39" fmla="*/ 1498169 h 1656098"/>
                  <a:gd name="connsiteX40" fmla="*/ 373389 w 1656097"/>
                  <a:gd name="connsiteY40" fmla="*/ 1372000 h 1656098"/>
                  <a:gd name="connsiteX41" fmla="*/ 293970 w 1656097"/>
                  <a:gd name="connsiteY41" fmla="*/ 1290661 h 1656098"/>
                  <a:gd name="connsiteX42" fmla="*/ 287662 w 1656097"/>
                  <a:gd name="connsiteY42" fmla="*/ 1281558 h 1656098"/>
                  <a:gd name="connsiteX43" fmla="*/ 157930 w 1656097"/>
                  <a:gd name="connsiteY43" fmla="*/ 1323465 h 1656098"/>
                  <a:gd name="connsiteX44" fmla="*/ 63947 w 1656097"/>
                  <a:gd name="connsiteY44" fmla="*/ 1160683 h 1656098"/>
                  <a:gd name="connsiteX45" fmla="*/ 170348 w 1656097"/>
                  <a:gd name="connsiteY45" fmla="*/ 1064548 h 1656098"/>
                  <a:gd name="connsiteX46" fmla="*/ 159896 w 1656097"/>
                  <a:gd name="connsiteY46" fmla="*/ 1031651 h 1656098"/>
                  <a:gd name="connsiteX47" fmla="*/ 144063 w 1656097"/>
                  <a:gd name="connsiteY47" fmla="*/ 952912 h 1656098"/>
                  <a:gd name="connsiteX48" fmla="*/ 0 w 1656097"/>
                  <a:gd name="connsiteY48" fmla="*/ 922032 h 1656098"/>
                  <a:gd name="connsiteX49" fmla="*/ 0 w 1656097"/>
                  <a:gd name="connsiteY49" fmla="*/ 734067 h 1656098"/>
                  <a:gd name="connsiteX50" fmla="*/ 152682 w 1656097"/>
                  <a:gd name="connsiteY50" fmla="*/ 701339 h 1656098"/>
                  <a:gd name="connsiteX51" fmla="*/ 159896 w 1656097"/>
                  <a:gd name="connsiteY51" fmla="*/ 669158 h 1656098"/>
                  <a:gd name="connsiteX52" fmla="*/ 182923 w 1656097"/>
                  <a:gd name="connsiteY52" fmla="*/ 602913 h 1656098"/>
                  <a:gd name="connsiteX53" fmla="*/ 63947 w 1656097"/>
                  <a:gd name="connsiteY53" fmla="*/ 495417 h 1656098"/>
                  <a:gd name="connsiteX54" fmla="*/ 157930 w 1656097"/>
                  <a:gd name="connsiteY54" fmla="*/ 332634 h 1656098"/>
                  <a:gd name="connsiteX55" fmla="*/ 318389 w 1656097"/>
                  <a:gd name="connsiteY55" fmla="*/ 384465 h 1656098"/>
                  <a:gd name="connsiteX56" fmla="*/ 353537 w 1656097"/>
                  <a:gd name="connsiteY56" fmla="*/ 346539 h 1656098"/>
                  <a:gd name="connsiteX57" fmla="*/ 385166 w 1656097"/>
                  <a:gd name="connsiteY57" fmla="*/ 320558 h 1656098"/>
                  <a:gd name="connsiteX58" fmla="*/ 332634 w 1656097"/>
                  <a:gd name="connsiteY58" fmla="*/ 157929 h 1656098"/>
                  <a:gd name="connsiteX59" fmla="*/ 495416 w 1656097"/>
                  <a:gd name="connsiteY59" fmla="*/ 63947 h 1656098"/>
                  <a:gd name="connsiteX60" fmla="*/ 612546 w 1656097"/>
                  <a:gd name="connsiteY60" fmla="*/ 193585 h 1656098"/>
                  <a:gd name="connsiteX61" fmla="*/ 688561 w 1656097"/>
                  <a:gd name="connsiteY61" fmla="*/ 172338 h 1656098"/>
                  <a:gd name="connsiteX62" fmla="*/ 697415 w 1656097"/>
                  <a:gd name="connsiteY62" fmla="*/ 170987 h 1656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656097" h="1656098">
                    <a:moveTo>
                      <a:pt x="734066" y="0"/>
                    </a:moveTo>
                    <a:lnTo>
                      <a:pt x="922032" y="0"/>
                    </a:lnTo>
                    <a:lnTo>
                      <a:pt x="958682" y="170987"/>
                    </a:lnTo>
                    <a:lnTo>
                      <a:pt x="967537" y="172338"/>
                    </a:lnTo>
                    <a:lnTo>
                      <a:pt x="1042604" y="194634"/>
                    </a:lnTo>
                    <a:lnTo>
                      <a:pt x="1160682" y="63947"/>
                    </a:lnTo>
                    <a:lnTo>
                      <a:pt x="1323465" y="157929"/>
                    </a:lnTo>
                    <a:lnTo>
                      <a:pt x="1271151" y="319877"/>
                    </a:lnTo>
                    <a:lnTo>
                      <a:pt x="1280994" y="327054"/>
                    </a:lnTo>
                    <a:cubicBezTo>
                      <a:pt x="1299308" y="342918"/>
                      <a:pt x="1316780" y="359726"/>
                      <a:pt x="1333335" y="377405"/>
                    </a:cubicBezTo>
                    <a:lnTo>
                      <a:pt x="1338950" y="384065"/>
                    </a:lnTo>
                    <a:lnTo>
                      <a:pt x="1498169" y="332634"/>
                    </a:lnTo>
                    <a:lnTo>
                      <a:pt x="1592152" y="495417"/>
                    </a:lnTo>
                    <a:lnTo>
                      <a:pt x="1473528" y="602595"/>
                    </a:lnTo>
                    <a:lnTo>
                      <a:pt x="1483127" y="626411"/>
                    </a:lnTo>
                    <a:lnTo>
                      <a:pt x="1501984" y="701032"/>
                    </a:lnTo>
                    <a:lnTo>
                      <a:pt x="1656097" y="734067"/>
                    </a:lnTo>
                    <a:lnTo>
                      <a:pt x="1656097" y="922032"/>
                    </a:lnTo>
                    <a:lnTo>
                      <a:pt x="1511749" y="952973"/>
                    </a:lnTo>
                    <a:lnTo>
                      <a:pt x="1506114" y="989892"/>
                    </a:lnTo>
                    <a:cubicBezTo>
                      <a:pt x="1502081" y="1009604"/>
                      <a:pt x="1497209" y="1029011"/>
                      <a:pt x="1491538" y="1048074"/>
                    </a:cubicBezTo>
                    <a:lnTo>
                      <a:pt x="1485827" y="1064617"/>
                    </a:lnTo>
                    <a:lnTo>
                      <a:pt x="1592152" y="1160683"/>
                    </a:lnTo>
                    <a:lnTo>
                      <a:pt x="1498169" y="1323465"/>
                    </a:lnTo>
                    <a:lnTo>
                      <a:pt x="1367507" y="1281258"/>
                    </a:lnTo>
                    <a:lnTo>
                      <a:pt x="1351398" y="1303350"/>
                    </a:lnTo>
                    <a:cubicBezTo>
                      <a:pt x="1335535" y="1321664"/>
                      <a:pt x="1318727" y="1339136"/>
                      <a:pt x="1301049" y="1355691"/>
                    </a:cubicBezTo>
                    <a:lnTo>
                      <a:pt x="1282493" y="1371332"/>
                    </a:lnTo>
                    <a:lnTo>
                      <a:pt x="1323465" y="1498169"/>
                    </a:lnTo>
                    <a:lnTo>
                      <a:pt x="1160682" y="1592152"/>
                    </a:lnTo>
                    <a:lnTo>
                      <a:pt x="1074277" y="1496521"/>
                    </a:lnTo>
                    <a:lnTo>
                      <a:pt x="1052042" y="1505484"/>
                    </a:lnTo>
                    <a:lnTo>
                      <a:pt x="948719" y="1531593"/>
                    </a:lnTo>
                    <a:lnTo>
                      <a:pt x="922032" y="1656098"/>
                    </a:lnTo>
                    <a:lnTo>
                      <a:pt x="734066" y="1656098"/>
                    </a:lnTo>
                    <a:lnTo>
                      <a:pt x="707323" y="1531333"/>
                    </a:lnTo>
                    <a:lnTo>
                      <a:pt x="688561" y="1528470"/>
                    </a:lnTo>
                    <a:lnTo>
                      <a:pt x="581645" y="1496716"/>
                    </a:lnTo>
                    <a:lnTo>
                      <a:pt x="495416" y="1592152"/>
                    </a:lnTo>
                    <a:lnTo>
                      <a:pt x="332634" y="1498169"/>
                    </a:lnTo>
                    <a:lnTo>
                      <a:pt x="373389" y="1372000"/>
                    </a:lnTo>
                    <a:lnTo>
                      <a:pt x="293970" y="1290661"/>
                    </a:lnTo>
                    <a:lnTo>
                      <a:pt x="287662" y="1281558"/>
                    </a:lnTo>
                    <a:lnTo>
                      <a:pt x="157930" y="1323465"/>
                    </a:lnTo>
                    <a:lnTo>
                      <a:pt x="63947" y="1160683"/>
                    </a:lnTo>
                    <a:lnTo>
                      <a:pt x="170348" y="1064548"/>
                    </a:lnTo>
                    <a:lnTo>
                      <a:pt x="159896" y="1031651"/>
                    </a:lnTo>
                    <a:lnTo>
                      <a:pt x="144063" y="952912"/>
                    </a:lnTo>
                    <a:lnTo>
                      <a:pt x="0" y="922032"/>
                    </a:lnTo>
                    <a:lnTo>
                      <a:pt x="0" y="734067"/>
                    </a:lnTo>
                    <a:lnTo>
                      <a:pt x="152682" y="701339"/>
                    </a:lnTo>
                    <a:lnTo>
                      <a:pt x="159896" y="669158"/>
                    </a:lnTo>
                    <a:lnTo>
                      <a:pt x="182923" y="602913"/>
                    </a:lnTo>
                    <a:lnTo>
                      <a:pt x="63947" y="495417"/>
                    </a:lnTo>
                    <a:lnTo>
                      <a:pt x="157930" y="332634"/>
                    </a:lnTo>
                    <a:lnTo>
                      <a:pt x="318389" y="384465"/>
                    </a:lnTo>
                    <a:lnTo>
                      <a:pt x="353537" y="346539"/>
                    </a:lnTo>
                    <a:lnTo>
                      <a:pt x="385166" y="320558"/>
                    </a:lnTo>
                    <a:lnTo>
                      <a:pt x="332634" y="157929"/>
                    </a:lnTo>
                    <a:lnTo>
                      <a:pt x="495416" y="63947"/>
                    </a:lnTo>
                    <a:lnTo>
                      <a:pt x="612546" y="193585"/>
                    </a:lnTo>
                    <a:lnTo>
                      <a:pt x="688561" y="172338"/>
                    </a:lnTo>
                    <a:lnTo>
                      <a:pt x="697415" y="170987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E2E2E2"/>
                  </a:gs>
                </a:gsLst>
                <a:lin ang="2700000" scaled="1"/>
              </a:gradFill>
              <a:ln>
                <a:noFill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5189938" y="1995474"/>
                <a:ext cx="1129900" cy="1129900"/>
              </a:xfrm>
              <a:prstGeom prst="ellipse">
                <a:avLst/>
              </a:prstGeom>
              <a:solidFill>
                <a:srgbClr val="7030A0"/>
              </a:solidFill>
              <a:ln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13048" y="2122912"/>
                <a:ext cx="883681" cy="88368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88900" dist="381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471870" y="2897276"/>
              <a:ext cx="1000117" cy="746754"/>
              <a:chOff x="4123036" y="1134371"/>
              <a:chExt cx="1000117" cy="746754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4123036" y="1134371"/>
                <a:ext cx="10001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dirty="0">
                    <a:solidFill>
                      <a:srgbClr val="7030A0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3600" dirty="0">
                  <a:solidFill>
                    <a:srgbClr val="7030A0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4266701" y="1619515"/>
                <a:ext cx="74041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iHei Pro" panose="020B0500000000000000" pitchFamily="34" charset="-122"/>
                    <a:ea typeface="LiHei Pro" panose="020B0500000000000000" pitchFamily="34" charset="-122"/>
                  </a:rPr>
                  <a:t>OPTION</a:t>
                </a:r>
                <a:endPara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iHei Pro" panose="020B0500000000000000" pitchFamily="34" charset="-122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4017095" y="2345193"/>
            <a:ext cx="1678068" cy="1678068"/>
            <a:chOff x="4026926" y="2516642"/>
            <a:chExt cx="1678068" cy="1678068"/>
          </a:xfrm>
        </p:grpSpPr>
        <p:grpSp>
          <p:nvGrpSpPr>
            <p:cNvPr id="15" name="组合 14"/>
            <p:cNvGrpSpPr/>
            <p:nvPr/>
          </p:nvGrpSpPr>
          <p:grpSpPr>
            <a:xfrm>
              <a:off x="4026926" y="2516642"/>
              <a:ext cx="1678068" cy="1678068"/>
              <a:chOff x="4926840" y="1732375"/>
              <a:chExt cx="1656097" cy="1656098"/>
            </a:xfrm>
          </p:grpSpPr>
          <p:sp>
            <p:nvSpPr>
              <p:cNvPr id="19" name="任意多边形 18"/>
              <p:cNvSpPr/>
              <p:nvPr/>
            </p:nvSpPr>
            <p:spPr>
              <a:xfrm>
                <a:off x="4926840" y="1732375"/>
                <a:ext cx="1656097" cy="1656098"/>
              </a:xfrm>
              <a:custGeom>
                <a:avLst/>
                <a:gdLst>
                  <a:gd name="connsiteX0" fmla="*/ 734066 w 1656097"/>
                  <a:gd name="connsiteY0" fmla="*/ 0 h 1656098"/>
                  <a:gd name="connsiteX1" fmla="*/ 922032 w 1656097"/>
                  <a:gd name="connsiteY1" fmla="*/ 0 h 1656098"/>
                  <a:gd name="connsiteX2" fmla="*/ 958682 w 1656097"/>
                  <a:gd name="connsiteY2" fmla="*/ 170987 h 1656098"/>
                  <a:gd name="connsiteX3" fmla="*/ 967537 w 1656097"/>
                  <a:gd name="connsiteY3" fmla="*/ 172338 h 1656098"/>
                  <a:gd name="connsiteX4" fmla="*/ 1042604 w 1656097"/>
                  <a:gd name="connsiteY4" fmla="*/ 194634 h 1656098"/>
                  <a:gd name="connsiteX5" fmla="*/ 1160682 w 1656097"/>
                  <a:gd name="connsiteY5" fmla="*/ 63947 h 1656098"/>
                  <a:gd name="connsiteX6" fmla="*/ 1323465 w 1656097"/>
                  <a:gd name="connsiteY6" fmla="*/ 157929 h 1656098"/>
                  <a:gd name="connsiteX7" fmla="*/ 1271151 w 1656097"/>
                  <a:gd name="connsiteY7" fmla="*/ 319877 h 1656098"/>
                  <a:gd name="connsiteX8" fmla="*/ 1280994 w 1656097"/>
                  <a:gd name="connsiteY8" fmla="*/ 327054 h 1656098"/>
                  <a:gd name="connsiteX9" fmla="*/ 1333335 w 1656097"/>
                  <a:gd name="connsiteY9" fmla="*/ 377405 h 1656098"/>
                  <a:gd name="connsiteX10" fmla="*/ 1338950 w 1656097"/>
                  <a:gd name="connsiteY10" fmla="*/ 384065 h 1656098"/>
                  <a:gd name="connsiteX11" fmla="*/ 1498169 w 1656097"/>
                  <a:gd name="connsiteY11" fmla="*/ 332634 h 1656098"/>
                  <a:gd name="connsiteX12" fmla="*/ 1592152 w 1656097"/>
                  <a:gd name="connsiteY12" fmla="*/ 495417 h 1656098"/>
                  <a:gd name="connsiteX13" fmla="*/ 1473528 w 1656097"/>
                  <a:gd name="connsiteY13" fmla="*/ 602595 h 1656098"/>
                  <a:gd name="connsiteX14" fmla="*/ 1483127 w 1656097"/>
                  <a:gd name="connsiteY14" fmla="*/ 626411 h 1656098"/>
                  <a:gd name="connsiteX15" fmla="*/ 1501984 w 1656097"/>
                  <a:gd name="connsiteY15" fmla="*/ 701032 h 1656098"/>
                  <a:gd name="connsiteX16" fmla="*/ 1656097 w 1656097"/>
                  <a:gd name="connsiteY16" fmla="*/ 734067 h 1656098"/>
                  <a:gd name="connsiteX17" fmla="*/ 1656097 w 1656097"/>
                  <a:gd name="connsiteY17" fmla="*/ 922032 h 1656098"/>
                  <a:gd name="connsiteX18" fmla="*/ 1511749 w 1656097"/>
                  <a:gd name="connsiteY18" fmla="*/ 952973 h 1656098"/>
                  <a:gd name="connsiteX19" fmla="*/ 1506114 w 1656097"/>
                  <a:gd name="connsiteY19" fmla="*/ 989892 h 1656098"/>
                  <a:gd name="connsiteX20" fmla="*/ 1491538 w 1656097"/>
                  <a:gd name="connsiteY20" fmla="*/ 1048074 h 1656098"/>
                  <a:gd name="connsiteX21" fmla="*/ 1485827 w 1656097"/>
                  <a:gd name="connsiteY21" fmla="*/ 1064617 h 1656098"/>
                  <a:gd name="connsiteX22" fmla="*/ 1592152 w 1656097"/>
                  <a:gd name="connsiteY22" fmla="*/ 1160683 h 1656098"/>
                  <a:gd name="connsiteX23" fmla="*/ 1498169 w 1656097"/>
                  <a:gd name="connsiteY23" fmla="*/ 1323465 h 1656098"/>
                  <a:gd name="connsiteX24" fmla="*/ 1367507 w 1656097"/>
                  <a:gd name="connsiteY24" fmla="*/ 1281258 h 1656098"/>
                  <a:gd name="connsiteX25" fmla="*/ 1351398 w 1656097"/>
                  <a:gd name="connsiteY25" fmla="*/ 1303350 h 1656098"/>
                  <a:gd name="connsiteX26" fmla="*/ 1301049 w 1656097"/>
                  <a:gd name="connsiteY26" fmla="*/ 1355691 h 1656098"/>
                  <a:gd name="connsiteX27" fmla="*/ 1282493 w 1656097"/>
                  <a:gd name="connsiteY27" fmla="*/ 1371332 h 1656098"/>
                  <a:gd name="connsiteX28" fmla="*/ 1323465 w 1656097"/>
                  <a:gd name="connsiteY28" fmla="*/ 1498169 h 1656098"/>
                  <a:gd name="connsiteX29" fmla="*/ 1160682 w 1656097"/>
                  <a:gd name="connsiteY29" fmla="*/ 1592152 h 1656098"/>
                  <a:gd name="connsiteX30" fmla="*/ 1074277 w 1656097"/>
                  <a:gd name="connsiteY30" fmla="*/ 1496521 h 1656098"/>
                  <a:gd name="connsiteX31" fmla="*/ 1052042 w 1656097"/>
                  <a:gd name="connsiteY31" fmla="*/ 1505484 h 1656098"/>
                  <a:gd name="connsiteX32" fmla="*/ 948719 w 1656097"/>
                  <a:gd name="connsiteY32" fmla="*/ 1531593 h 1656098"/>
                  <a:gd name="connsiteX33" fmla="*/ 922032 w 1656097"/>
                  <a:gd name="connsiteY33" fmla="*/ 1656098 h 1656098"/>
                  <a:gd name="connsiteX34" fmla="*/ 734066 w 1656097"/>
                  <a:gd name="connsiteY34" fmla="*/ 1656098 h 1656098"/>
                  <a:gd name="connsiteX35" fmla="*/ 707323 w 1656097"/>
                  <a:gd name="connsiteY35" fmla="*/ 1531333 h 1656098"/>
                  <a:gd name="connsiteX36" fmla="*/ 688561 w 1656097"/>
                  <a:gd name="connsiteY36" fmla="*/ 1528470 h 1656098"/>
                  <a:gd name="connsiteX37" fmla="*/ 581645 w 1656097"/>
                  <a:gd name="connsiteY37" fmla="*/ 1496716 h 1656098"/>
                  <a:gd name="connsiteX38" fmla="*/ 495416 w 1656097"/>
                  <a:gd name="connsiteY38" fmla="*/ 1592152 h 1656098"/>
                  <a:gd name="connsiteX39" fmla="*/ 332634 w 1656097"/>
                  <a:gd name="connsiteY39" fmla="*/ 1498169 h 1656098"/>
                  <a:gd name="connsiteX40" fmla="*/ 373389 w 1656097"/>
                  <a:gd name="connsiteY40" fmla="*/ 1372000 h 1656098"/>
                  <a:gd name="connsiteX41" fmla="*/ 293970 w 1656097"/>
                  <a:gd name="connsiteY41" fmla="*/ 1290661 h 1656098"/>
                  <a:gd name="connsiteX42" fmla="*/ 287662 w 1656097"/>
                  <a:gd name="connsiteY42" fmla="*/ 1281558 h 1656098"/>
                  <a:gd name="connsiteX43" fmla="*/ 157930 w 1656097"/>
                  <a:gd name="connsiteY43" fmla="*/ 1323465 h 1656098"/>
                  <a:gd name="connsiteX44" fmla="*/ 63947 w 1656097"/>
                  <a:gd name="connsiteY44" fmla="*/ 1160683 h 1656098"/>
                  <a:gd name="connsiteX45" fmla="*/ 170348 w 1656097"/>
                  <a:gd name="connsiteY45" fmla="*/ 1064548 h 1656098"/>
                  <a:gd name="connsiteX46" fmla="*/ 159896 w 1656097"/>
                  <a:gd name="connsiteY46" fmla="*/ 1031651 h 1656098"/>
                  <a:gd name="connsiteX47" fmla="*/ 144063 w 1656097"/>
                  <a:gd name="connsiteY47" fmla="*/ 952912 h 1656098"/>
                  <a:gd name="connsiteX48" fmla="*/ 0 w 1656097"/>
                  <a:gd name="connsiteY48" fmla="*/ 922032 h 1656098"/>
                  <a:gd name="connsiteX49" fmla="*/ 0 w 1656097"/>
                  <a:gd name="connsiteY49" fmla="*/ 734067 h 1656098"/>
                  <a:gd name="connsiteX50" fmla="*/ 152682 w 1656097"/>
                  <a:gd name="connsiteY50" fmla="*/ 701339 h 1656098"/>
                  <a:gd name="connsiteX51" fmla="*/ 159896 w 1656097"/>
                  <a:gd name="connsiteY51" fmla="*/ 669158 h 1656098"/>
                  <a:gd name="connsiteX52" fmla="*/ 182923 w 1656097"/>
                  <a:gd name="connsiteY52" fmla="*/ 602913 h 1656098"/>
                  <a:gd name="connsiteX53" fmla="*/ 63947 w 1656097"/>
                  <a:gd name="connsiteY53" fmla="*/ 495417 h 1656098"/>
                  <a:gd name="connsiteX54" fmla="*/ 157930 w 1656097"/>
                  <a:gd name="connsiteY54" fmla="*/ 332634 h 1656098"/>
                  <a:gd name="connsiteX55" fmla="*/ 318389 w 1656097"/>
                  <a:gd name="connsiteY55" fmla="*/ 384465 h 1656098"/>
                  <a:gd name="connsiteX56" fmla="*/ 353537 w 1656097"/>
                  <a:gd name="connsiteY56" fmla="*/ 346539 h 1656098"/>
                  <a:gd name="connsiteX57" fmla="*/ 385166 w 1656097"/>
                  <a:gd name="connsiteY57" fmla="*/ 320558 h 1656098"/>
                  <a:gd name="connsiteX58" fmla="*/ 332634 w 1656097"/>
                  <a:gd name="connsiteY58" fmla="*/ 157929 h 1656098"/>
                  <a:gd name="connsiteX59" fmla="*/ 495416 w 1656097"/>
                  <a:gd name="connsiteY59" fmla="*/ 63947 h 1656098"/>
                  <a:gd name="connsiteX60" fmla="*/ 612546 w 1656097"/>
                  <a:gd name="connsiteY60" fmla="*/ 193585 h 1656098"/>
                  <a:gd name="connsiteX61" fmla="*/ 688561 w 1656097"/>
                  <a:gd name="connsiteY61" fmla="*/ 172338 h 1656098"/>
                  <a:gd name="connsiteX62" fmla="*/ 697415 w 1656097"/>
                  <a:gd name="connsiteY62" fmla="*/ 170987 h 1656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656097" h="1656098">
                    <a:moveTo>
                      <a:pt x="734066" y="0"/>
                    </a:moveTo>
                    <a:lnTo>
                      <a:pt x="922032" y="0"/>
                    </a:lnTo>
                    <a:lnTo>
                      <a:pt x="958682" y="170987"/>
                    </a:lnTo>
                    <a:lnTo>
                      <a:pt x="967537" y="172338"/>
                    </a:lnTo>
                    <a:lnTo>
                      <a:pt x="1042604" y="194634"/>
                    </a:lnTo>
                    <a:lnTo>
                      <a:pt x="1160682" y="63947"/>
                    </a:lnTo>
                    <a:lnTo>
                      <a:pt x="1323465" y="157929"/>
                    </a:lnTo>
                    <a:lnTo>
                      <a:pt x="1271151" y="319877"/>
                    </a:lnTo>
                    <a:lnTo>
                      <a:pt x="1280994" y="327054"/>
                    </a:lnTo>
                    <a:cubicBezTo>
                      <a:pt x="1299308" y="342918"/>
                      <a:pt x="1316780" y="359726"/>
                      <a:pt x="1333335" y="377405"/>
                    </a:cubicBezTo>
                    <a:lnTo>
                      <a:pt x="1338950" y="384065"/>
                    </a:lnTo>
                    <a:lnTo>
                      <a:pt x="1498169" y="332634"/>
                    </a:lnTo>
                    <a:lnTo>
                      <a:pt x="1592152" y="495417"/>
                    </a:lnTo>
                    <a:lnTo>
                      <a:pt x="1473528" y="602595"/>
                    </a:lnTo>
                    <a:lnTo>
                      <a:pt x="1483127" y="626411"/>
                    </a:lnTo>
                    <a:lnTo>
                      <a:pt x="1501984" y="701032"/>
                    </a:lnTo>
                    <a:lnTo>
                      <a:pt x="1656097" y="734067"/>
                    </a:lnTo>
                    <a:lnTo>
                      <a:pt x="1656097" y="922032"/>
                    </a:lnTo>
                    <a:lnTo>
                      <a:pt x="1511749" y="952973"/>
                    </a:lnTo>
                    <a:lnTo>
                      <a:pt x="1506114" y="989892"/>
                    </a:lnTo>
                    <a:cubicBezTo>
                      <a:pt x="1502081" y="1009604"/>
                      <a:pt x="1497209" y="1029011"/>
                      <a:pt x="1491538" y="1048074"/>
                    </a:cubicBezTo>
                    <a:lnTo>
                      <a:pt x="1485827" y="1064617"/>
                    </a:lnTo>
                    <a:lnTo>
                      <a:pt x="1592152" y="1160683"/>
                    </a:lnTo>
                    <a:lnTo>
                      <a:pt x="1498169" y="1323465"/>
                    </a:lnTo>
                    <a:lnTo>
                      <a:pt x="1367507" y="1281258"/>
                    </a:lnTo>
                    <a:lnTo>
                      <a:pt x="1351398" y="1303350"/>
                    </a:lnTo>
                    <a:cubicBezTo>
                      <a:pt x="1335535" y="1321664"/>
                      <a:pt x="1318727" y="1339136"/>
                      <a:pt x="1301049" y="1355691"/>
                    </a:cubicBezTo>
                    <a:lnTo>
                      <a:pt x="1282493" y="1371332"/>
                    </a:lnTo>
                    <a:lnTo>
                      <a:pt x="1323465" y="1498169"/>
                    </a:lnTo>
                    <a:lnTo>
                      <a:pt x="1160682" y="1592152"/>
                    </a:lnTo>
                    <a:lnTo>
                      <a:pt x="1074277" y="1496521"/>
                    </a:lnTo>
                    <a:lnTo>
                      <a:pt x="1052042" y="1505484"/>
                    </a:lnTo>
                    <a:lnTo>
                      <a:pt x="948719" y="1531593"/>
                    </a:lnTo>
                    <a:lnTo>
                      <a:pt x="922032" y="1656098"/>
                    </a:lnTo>
                    <a:lnTo>
                      <a:pt x="734066" y="1656098"/>
                    </a:lnTo>
                    <a:lnTo>
                      <a:pt x="707323" y="1531333"/>
                    </a:lnTo>
                    <a:lnTo>
                      <a:pt x="688561" y="1528470"/>
                    </a:lnTo>
                    <a:lnTo>
                      <a:pt x="581645" y="1496716"/>
                    </a:lnTo>
                    <a:lnTo>
                      <a:pt x="495416" y="1592152"/>
                    </a:lnTo>
                    <a:lnTo>
                      <a:pt x="332634" y="1498169"/>
                    </a:lnTo>
                    <a:lnTo>
                      <a:pt x="373389" y="1372000"/>
                    </a:lnTo>
                    <a:lnTo>
                      <a:pt x="293970" y="1290661"/>
                    </a:lnTo>
                    <a:lnTo>
                      <a:pt x="287662" y="1281558"/>
                    </a:lnTo>
                    <a:lnTo>
                      <a:pt x="157930" y="1323465"/>
                    </a:lnTo>
                    <a:lnTo>
                      <a:pt x="63947" y="1160683"/>
                    </a:lnTo>
                    <a:lnTo>
                      <a:pt x="170348" y="1064548"/>
                    </a:lnTo>
                    <a:lnTo>
                      <a:pt x="159896" y="1031651"/>
                    </a:lnTo>
                    <a:lnTo>
                      <a:pt x="144063" y="952912"/>
                    </a:lnTo>
                    <a:lnTo>
                      <a:pt x="0" y="922032"/>
                    </a:lnTo>
                    <a:lnTo>
                      <a:pt x="0" y="734067"/>
                    </a:lnTo>
                    <a:lnTo>
                      <a:pt x="152682" y="701339"/>
                    </a:lnTo>
                    <a:lnTo>
                      <a:pt x="159896" y="669158"/>
                    </a:lnTo>
                    <a:lnTo>
                      <a:pt x="182923" y="602913"/>
                    </a:lnTo>
                    <a:lnTo>
                      <a:pt x="63947" y="495417"/>
                    </a:lnTo>
                    <a:lnTo>
                      <a:pt x="157930" y="332634"/>
                    </a:lnTo>
                    <a:lnTo>
                      <a:pt x="318389" y="384465"/>
                    </a:lnTo>
                    <a:lnTo>
                      <a:pt x="353537" y="346539"/>
                    </a:lnTo>
                    <a:lnTo>
                      <a:pt x="385166" y="320558"/>
                    </a:lnTo>
                    <a:lnTo>
                      <a:pt x="332634" y="157929"/>
                    </a:lnTo>
                    <a:lnTo>
                      <a:pt x="495416" y="63947"/>
                    </a:lnTo>
                    <a:lnTo>
                      <a:pt x="612546" y="193585"/>
                    </a:lnTo>
                    <a:lnTo>
                      <a:pt x="688561" y="172338"/>
                    </a:lnTo>
                    <a:lnTo>
                      <a:pt x="697415" y="170987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E2E2E2"/>
                  </a:gs>
                </a:gsLst>
                <a:lin ang="2700000" scaled="1"/>
              </a:gradFill>
              <a:ln>
                <a:noFill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5189938" y="1995474"/>
                <a:ext cx="1129900" cy="1129900"/>
              </a:xfrm>
              <a:prstGeom prst="ellipse">
                <a:avLst/>
              </a:prstGeom>
              <a:solidFill>
                <a:srgbClr val="01ACBE"/>
              </a:solidFill>
              <a:ln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5313048" y="2122912"/>
                <a:ext cx="883681" cy="88368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88900" dist="381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365900" y="2973087"/>
              <a:ext cx="1000117" cy="746754"/>
              <a:chOff x="4123036" y="1134371"/>
              <a:chExt cx="1000117" cy="746754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4123036" y="1134371"/>
                <a:ext cx="10001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dirty="0">
                    <a:solidFill>
                      <a:srgbClr val="01ACBE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3600" dirty="0">
                  <a:solidFill>
                    <a:srgbClr val="01ACBE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4266701" y="1619515"/>
                <a:ext cx="74041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iHei Pro" panose="020B0500000000000000" pitchFamily="34" charset="-122"/>
                    <a:ea typeface="LiHei Pro" panose="020B0500000000000000" pitchFamily="34" charset="-122"/>
                  </a:rPr>
                  <a:t>OPTION</a:t>
                </a:r>
                <a:endPara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iHei Pro" panose="020B0500000000000000" pitchFamily="34" charset="-122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4731439" y="3902976"/>
            <a:ext cx="1827597" cy="1827597"/>
            <a:chOff x="4741270" y="4074426"/>
            <a:chExt cx="1827597" cy="1827597"/>
          </a:xfrm>
        </p:grpSpPr>
        <p:grpSp>
          <p:nvGrpSpPr>
            <p:cNvPr id="23" name="组合 22"/>
            <p:cNvGrpSpPr/>
            <p:nvPr/>
          </p:nvGrpSpPr>
          <p:grpSpPr>
            <a:xfrm>
              <a:off x="4741270" y="4074426"/>
              <a:ext cx="1827597" cy="1827597"/>
              <a:chOff x="4926840" y="1732375"/>
              <a:chExt cx="1656097" cy="1656098"/>
            </a:xfrm>
          </p:grpSpPr>
          <p:sp>
            <p:nvSpPr>
              <p:cNvPr id="27" name="任意多边形 26"/>
              <p:cNvSpPr/>
              <p:nvPr/>
            </p:nvSpPr>
            <p:spPr>
              <a:xfrm>
                <a:off x="4926840" y="1732375"/>
                <a:ext cx="1656097" cy="1656098"/>
              </a:xfrm>
              <a:custGeom>
                <a:avLst/>
                <a:gdLst>
                  <a:gd name="connsiteX0" fmla="*/ 734066 w 1656097"/>
                  <a:gd name="connsiteY0" fmla="*/ 0 h 1656098"/>
                  <a:gd name="connsiteX1" fmla="*/ 922032 w 1656097"/>
                  <a:gd name="connsiteY1" fmla="*/ 0 h 1656098"/>
                  <a:gd name="connsiteX2" fmla="*/ 958682 w 1656097"/>
                  <a:gd name="connsiteY2" fmla="*/ 170987 h 1656098"/>
                  <a:gd name="connsiteX3" fmla="*/ 967537 w 1656097"/>
                  <a:gd name="connsiteY3" fmla="*/ 172338 h 1656098"/>
                  <a:gd name="connsiteX4" fmla="*/ 1042604 w 1656097"/>
                  <a:gd name="connsiteY4" fmla="*/ 194634 h 1656098"/>
                  <a:gd name="connsiteX5" fmla="*/ 1160682 w 1656097"/>
                  <a:gd name="connsiteY5" fmla="*/ 63947 h 1656098"/>
                  <a:gd name="connsiteX6" fmla="*/ 1323465 w 1656097"/>
                  <a:gd name="connsiteY6" fmla="*/ 157929 h 1656098"/>
                  <a:gd name="connsiteX7" fmla="*/ 1271151 w 1656097"/>
                  <a:gd name="connsiteY7" fmla="*/ 319877 h 1656098"/>
                  <a:gd name="connsiteX8" fmla="*/ 1280994 w 1656097"/>
                  <a:gd name="connsiteY8" fmla="*/ 327054 h 1656098"/>
                  <a:gd name="connsiteX9" fmla="*/ 1333335 w 1656097"/>
                  <a:gd name="connsiteY9" fmla="*/ 377405 h 1656098"/>
                  <a:gd name="connsiteX10" fmla="*/ 1338950 w 1656097"/>
                  <a:gd name="connsiteY10" fmla="*/ 384065 h 1656098"/>
                  <a:gd name="connsiteX11" fmla="*/ 1498169 w 1656097"/>
                  <a:gd name="connsiteY11" fmla="*/ 332634 h 1656098"/>
                  <a:gd name="connsiteX12" fmla="*/ 1592152 w 1656097"/>
                  <a:gd name="connsiteY12" fmla="*/ 495417 h 1656098"/>
                  <a:gd name="connsiteX13" fmla="*/ 1473528 w 1656097"/>
                  <a:gd name="connsiteY13" fmla="*/ 602595 h 1656098"/>
                  <a:gd name="connsiteX14" fmla="*/ 1483127 w 1656097"/>
                  <a:gd name="connsiteY14" fmla="*/ 626411 h 1656098"/>
                  <a:gd name="connsiteX15" fmla="*/ 1501984 w 1656097"/>
                  <a:gd name="connsiteY15" fmla="*/ 701032 h 1656098"/>
                  <a:gd name="connsiteX16" fmla="*/ 1656097 w 1656097"/>
                  <a:gd name="connsiteY16" fmla="*/ 734067 h 1656098"/>
                  <a:gd name="connsiteX17" fmla="*/ 1656097 w 1656097"/>
                  <a:gd name="connsiteY17" fmla="*/ 922032 h 1656098"/>
                  <a:gd name="connsiteX18" fmla="*/ 1511749 w 1656097"/>
                  <a:gd name="connsiteY18" fmla="*/ 952973 h 1656098"/>
                  <a:gd name="connsiteX19" fmla="*/ 1506114 w 1656097"/>
                  <a:gd name="connsiteY19" fmla="*/ 989892 h 1656098"/>
                  <a:gd name="connsiteX20" fmla="*/ 1491538 w 1656097"/>
                  <a:gd name="connsiteY20" fmla="*/ 1048074 h 1656098"/>
                  <a:gd name="connsiteX21" fmla="*/ 1485827 w 1656097"/>
                  <a:gd name="connsiteY21" fmla="*/ 1064617 h 1656098"/>
                  <a:gd name="connsiteX22" fmla="*/ 1592152 w 1656097"/>
                  <a:gd name="connsiteY22" fmla="*/ 1160683 h 1656098"/>
                  <a:gd name="connsiteX23" fmla="*/ 1498169 w 1656097"/>
                  <a:gd name="connsiteY23" fmla="*/ 1323465 h 1656098"/>
                  <a:gd name="connsiteX24" fmla="*/ 1367507 w 1656097"/>
                  <a:gd name="connsiteY24" fmla="*/ 1281258 h 1656098"/>
                  <a:gd name="connsiteX25" fmla="*/ 1351398 w 1656097"/>
                  <a:gd name="connsiteY25" fmla="*/ 1303350 h 1656098"/>
                  <a:gd name="connsiteX26" fmla="*/ 1301049 w 1656097"/>
                  <a:gd name="connsiteY26" fmla="*/ 1355691 h 1656098"/>
                  <a:gd name="connsiteX27" fmla="*/ 1282493 w 1656097"/>
                  <a:gd name="connsiteY27" fmla="*/ 1371332 h 1656098"/>
                  <a:gd name="connsiteX28" fmla="*/ 1323465 w 1656097"/>
                  <a:gd name="connsiteY28" fmla="*/ 1498169 h 1656098"/>
                  <a:gd name="connsiteX29" fmla="*/ 1160682 w 1656097"/>
                  <a:gd name="connsiteY29" fmla="*/ 1592152 h 1656098"/>
                  <a:gd name="connsiteX30" fmla="*/ 1074277 w 1656097"/>
                  <a:gd name="connsiteY30" fmla="*/ 1496521 h 1656098"/>
                  <a:gd name="connsiteX31" fmla="*/ 1052042 w 1656097"/>
                  <a:gd name="connsiteY31" fmla="*/ 1505484 h 1656098"/>
                  <a:gd name="connsiteX32" fmla="*/ 948719 w 1656097"/>
                  <a:gd name="connsiteY32" fmla="*/ 1531593 h 1656098"/>
                  <a:gd name="connsiteX33" fmla="*/ 922032 w 1656097"/>
                  <a:gd name="connsiteY33" fmla="*/ 1656098 h 1656098"/>
                  <a:gd name="connsiteX34" fmla="*/ 734066 w 1656097"/>
                  <a:gd name="connsiteY34" fmla="*/ 1656098 h 1656098"/>
                  <a:gd name="connsiteX35" fmla="*/ 707323 w 1656097"/>
                  <a:gd name="connsiteY35" fmla="*/ 1531333 h 1656098"/>
                  <a:gd name="connsiteX36" fmla="*/ 688561 w 1656097"/>
                  <a:gd name="connsiteY36" fmla="*/ 1528470 h 1656098"/>
                  <a:gd name="connsiteX37" fmla="*/ 581645 w 1656097"/>
                  <a:gd name="connsiteY37" fmla="*/ 1496716 h 1656098"/>
                  <a:gd name="connsiteX38" fmla="*/ 495416 w 1656097"/>
                  <a:gd name="connsiteY38" fmla="*/ 1592152 h 1656098"/>
                  <a:gd name="connsiteX39" fmla="*/ 332634 w 1656097"/>
                  <a:gd name="connsiteY39" fmla="*/ 1498169 h 1656098"/>
                  <a:gd name="connsiteX40" fmla="*/ 373389 w 1656097"/>
                  <a:gd name="connsiteY40" fmla="*/ 1372000 h 1656098"/>
                  <a:gd name="connsiteX41" fmla="*/ 293970 w 1656097"/>
                  <a:gd name="connsiteY41" fmla="*/ 1290661 h 1656098"/>
                  <a:gd name="connsiteX42" fmla="*/ 287662 w 1656097"/>
                  <a:gd name="connsiteY42" fmla="*/ 1281558 h 1656098"/>
                  <a:gd name="connsiteX43" fmla="*/ 157930 w 1656097"/>
                  <a:gd name="connsiteY43" fmla="*/ 1323465 h 1656098"/>
                  <a:gd name="connsiteX44" fmla="*/ 63947 w 1656097"/>
                  <a:gd name="connsiteY44" fmla="*/ 1160683 h 1656098"/>
                  <a:gd name="connsiteX45" fmla="*/ 170348 w 1656097"/>
                  <a:gd name="connsiteY45" fmla="*/ 1064548 h 1656098"/>
                  <a:gd name="connsiteX46" fmla="*/ 159896 w 1656097"/>
                  <a:gd name="connsiteY46" fmla="*/ 1031651 h 1656098"/>
                  <a:gd name="connsiteX47" fmla="*/ 144063 w 1656097"/>
                  <a:gd name="connsiteY47" fmla="*/ 952912 h 1656098"/>
                  <a:gd name="connsiteX48" fmla="*/ 0 w 1656097"/>
                  <a:gd name="connsiteY48" fmla="*/ 922032 h 1656098"/>
                  <a:gd name="connsiteX49" fmla="*/ 0 w 1656097"/>
                  <a:gd name="connsiteY49" fmla="*/ 734067 h 1656098"/>
                  <a:gd name="connsiteX50" fmla="*/ 152682 w 1656097"/>
                  <a:gd name="connsiteY50" fmla="*/ 701339 h 1656098"/>
                  <a:gd name="connsiteX51" fmla="*/ 159896 w 1656097"/>
                  <a:gd name="connsiteY51" fmla="*/ 669158 h 1656098"/>
                  <a:gd name="connsiteX52" fmla="*/ 182923 w 1656097"/>
                  <a:gd name="connsiteY52" fmla="*/ 602913 h 1656098"/>
                  <a:gd name="connsiteX53" fmla="*/ 63947 w 1656097"/>
                  <a:gd name="connsiteY53" fmla="*/ 495417 h 1656098"/>
                  <a:gd name="connsiteX54" fmla="*/ 157930 w 1656097"/>
                  <a:gd name="connsiteY54" fmla="*/ 332634 h 1656098"/>
                  <a:gd name="connsiteX55" fmla="*/ 318389 w 1656097"/>
                  <a:gd name="connsiteY55" fmla="*/ 384465 h 1656098"/>
                  <a:gd name="connsiteX56" fmla="*/ 353537 w 1656097"/>
                  <a:gd name="connsiteY56" fmla="*/ 346539 h 1656098"/>
                  <a:gd name="connsiteX57" fmla="*/ 385166 w 1656097"/>
                  <a:gd name="connsiteY57" fmla="*/ 320558 h 1656098"/>
                  <a:gd name="connsiteX58" fmla="*/ 332634 w 1656097"/>
                  <a:gd name="connsiteY58" fmla="*/ 157929 h 1656098"/>
                  <a:gd name="connsiteX59" fmla="*/ 495416 w 1656097"/>
                  <a:gd name="connsiteY59" fmla="*/ 63947 h 1656098"/>
                  <a:gd name="connsiteX60" fmla="*/ 612546 w 1656097"/>
                  <a:gd name="connsiteY60" fmla="*/ 193585 h 1656098"/>
                  <a:gd name="connsiteX61" fmla="*/ 688561 w 1656097"/>
                  <a:gd name="connsiteY61" fmla="*/ 172338 h 1656098"/>
                  <a:gd name="connsiteX62" fmla="*/ 697415 w 1656097"/>
                  <a:gd name="connsiteY62" fmla="*/ 170987 h 1656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656097" h="1656098">
                    <a:moveTo>
                      <a:pt x="734066" y="0"/>
                    </a:moveTo>
                    <a:lnTo>
                      <a:pt x="922032" y="0"/>
                    </a:lnTo>
                    <a:lnTo>
                      <a:pt x="958682" y="170987"/>
                    </a:lnTo>
                    <a:lnTo>
                      <a:pt x="967537" y="172338"/>
                    </a:lnTo>
                    <a:lnTo>
                      <a:pt x="1042604" y="194634"/>
                    </a:lnTo>
                    <a:lnTo>
                      <a:pt x="1160682" y="63947"/>
                    </a:lnTo>
                    <a:lnTo>
                      <a:pt x="1323465" y="157929"/>
                    </a:lnTo>
                    <a:lnTo>
                      <a:pt x="1271151" y="319877"/>
                    </a:lnTo>
                    <a:lnTo>
                      <a:pt x="1280994" y="327054"/>
                    </a:lnTo>
                    <a:cubicBezTo>
                      <a:pt x="1299308" y="342918"/>
                      <a:pt x="1316780" y="359726"/>
                      <a:pt x="1333335" y="377405"/>
                    </a:cubicBezTo>
                    <a:lnTo>
                      <a:pt x="1338950" y="384065"/>
                    </a:lnTo>
                    <a:lnTo>
                      <a:pt x="1498169" y="332634"/>
                    </a:lnTo>
                    <a:lnTo>
                      <a:pt x="1592152" y="495417"/>
                    </a:lnTo>
                    <a:lnTo>
                      <a:pt x="1473528" y="602595"/>
                    </a:lnTo>
                    <a:lnTo>
                      <a:pt x="1483127" y="626411"/>
                    </a:lnTo>
                    <a:lnTo>
                      <a:pt x="1501984" y="701032"/>
                    </a:lnTo>
                    <a:lnTo>
                      <a:pt x="1656097" y="734067"/>
                    </a:lnTo>
                    <a:lnTo>
                      <a:pt x="1656097" y="922032"/>
                    </a:lnTo>
                    <a:lnTo>
                      <a:pt x="1511749" y="952973"/>
                    </a:lnTo>
                    <a:lnTo>
                      <a:pt x="1506114" y="989892"/>
                    </a:lnTo>
                    <a:cubicBezTo>
                      <a:pt x="1502081" y="1009604"/>
                      <a:pt x="1497209" y="1029011"/>
                      <a:pt x="1491538" y="1048074"/>
                    </a:cubicBezTo>
                    <a:lnTo>
                      <a:pt x="1485827" y="1064617"/>
                    </a:lnTo>
                    <a:lnTo>
                      <a:pt x="1592152" y="1160683"/>
                    </a:lnTo>
                    <a:lnTo>
                      <a:pt x="1498169" y="1323465"/>
                    </a:lnTo>
                    <a:lnTo>
                      <a:pt x="1367507" y="1281258"/>
                    </a:lnTo>
                    <a:lnTo>
                      <a:pt x="1351398" y="1303350"/>
                    </a:lnTo>
                    <a:cubicBezTo>
                      <a:pt x="1335535" y="1321664"/>
                      <a:pt x="1318727" y="1339136"/>
                      <a:pt x="1301049" y="1355691"/>
                    </a:cubicBezTo>
                    <a:lnTo>
                      <a:pt x="1282493" y="1371332"/>
                    </a:lnTo>
                    <a:lnTo>
                      <a:pt x="1323465" y="1498169"/>
                    </a:lnTo>
                    <a:lnTo>
                      <a:pt x="1160682" y="1592152"/>
                    </a:lnTo>
                    <a:lnTo>
                      <a:pt x="1074277" y="1496521"/>
                    </a:lnTo>
                    <a:lnTo>
                      <a:pt x="1052042" y="1505484"/>
                    </a:lnTo>
                    <a:lnTo>
                      <a:pt x="948719" y="1531593"/>
                    </a:lnTo>
                    <a:lnTo>
                      <a:pt x="922032" y="1656098"/>
                    </a:lnTo>
                    <a:lnTo>
                      <a:pt x="734066" y="1656098"/>
                    </a:lnTo>
                    <a:lnTo>
                      <a:pt x="707323" y="1531333"/>
                    </a:lnTo>
                    <a:lnTo>
                      <a:pt x="688561" y="1528470"/>
                    </a:lnTo>
                    <a:lnTo>
                      <a:pt x="581645" y="1496716"/>
                    </a:lnTo>
                    <a:lnTo>
                      <a:pt x="495416" y="1592152"/>
                    </a:lnTo>
                    <a:lnTo>
                      <a:pt x="332634" y="1498169"/>
                    </a:lnTo>
                    <a:lnTo>
                      <a:pt x="373389" y="1372000"/>
                    </a:lnTo>
                    <a:lnTo>
                      <a:pt x="293970" y="1290661"/>
                    </a:lnTo>
                    <a:lnTo>
                      <a:pt x="287662" y="1281558"/>
                    </a:lnTo>
                    <a:lnTo>
                      <a:pt x="157930" y="1323465"/>
                    </a:lnTo>
                    <a:lnTo>
                      <a:pt x="63947" y="1160683"/>
                    </a:lnTo>
                    <a:lnTo>
                      <a:pt x="170348" y="1064548"/>
                    </a:lnTo>
                    <a:lnTo>
                      <a:pt x="159896" y="1031651"/>
                    </a:lnTo>
                    <a:lnTo>
                      <a:pt x="144063" y="952912"/>
                    </a:lnTo>
                    <a:lnTo>
                      <a:pt x="0" y="922032"/>
                    </a:lnTo>
                    <a:lnTo>
                      <a:pt x="0" y="734067"/>
                    </a:lnTo>
                    <a:lnTo>
                      <a:pt x="152682" y="701339"/>
                    </a:lnTo>
                    <a:lnTo>
                      <a:pt x="159896" y="669158"/>
                    </a:lnTo>
                    <a:lnTo>
                      <a:pt x="182923" y="602913"/>
                    </a:lnTo>
                    <a:lnTo>
                      <a:pt x="63947" y="495417"/>
                    </a:lnTo>
                    <a:lnTo>
                      <a:pt x="157930" y="332634"/>
                    </a:lnTo>
                    <a:lnTo>
                      <a:pt x="318389" y="384465"/>
                    </a:lnTo>
                    <a:lnTo>
                      <a:pt x="353537" y="346539"/>
                    </a:lnTo>
                    <a:lnTo>
                      <a:pt x="385166" y="320558"/>
                    </a:lnTo>
                    <a:lnTo>
                      <a:pt x="332634" y="157929"/>
                    </a:lnTo>
                    <a:lnTo>
                      <a:pt x="495416" y="63947"/>
                    </a:lnTo>
                    <a:lnTo>
                      <a:pt x="612546" y="193585"/>
                    </a:lnTo>
                    <a:lnTo>
                      <a:pt x="688561" y="172338"/>
                    </a:lnTo>
                    <a:lnTo>
                      <a:pt x="697415" y="170987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E2E2E2"/>
                  </a:gs>
                </a:gsLst>
                <a:lin ang="2700000" scaled="1"/>
              </a:gradFill>
              <a:ln>
                <a:noFill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5189938" y="1995474"/>
                <a:ext cx="1129900" cy="1129900"/>
              </a:xfrm>
              <a:prstGeom prst="ellipse">
                <a:avLst/>
              </a:prstGeom>
              <a:solidFill>
                <a:srgbClr val="E87071"/>
              </a:solidFill>
              <a:ln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5313048" y="2122912"/>
                <a:ext cx="883681" cy="88368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88900" dist="381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5155030" y="4608474"/>
              <a:ext cx="1000117" cy="746754"/>
              <a:chOff x="4123036" y="1134371"/>
              <a:chExt cx="1000117" cy="746754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4123036" y="1134371"/>
                <a:ext cx="10001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dirty="0">
                    <a:solidFill>
                      <a:srgbClr val="E8707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3600" dirty="0">
                  <a:solidFill>
                    <a:srgbClr val="E8707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4266701" y="1619515"/>
                <a:ext cx="74041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iHei Pro" panose="020B0500000000000000" pitchFamily="34" charset="-122"/>
                    <a:ea typeface="LiHei Pro" panose="020B0500000000000000" pitchFamily="34" charset="-122"/>
                  </a:rPr>
                  <a:t>OPTION</a:t>
                </a:r>
                <a:endPara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iHei Pro" panose="020B0500000000000000" pitchFamily="34" charset="-122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1552261" y="2089891"/>
            <a:ext cx="2684915" cy="789815"/>
            <a:chOff x="1562093" y="2261341"/>
            <a:chExt cx="2684915" cy="789814"/>
          </a:xfrm>
        </p:grpSpPr>
        <p:grpSp>
          <p:nvGrpSpPr>
            <p:cNvPr id="31" name="组合 30"/>
            <p:cNvGrpSpPr/>
            <p:nvPr/>
          </p:nvGrpSpPr>
          <p:grpSpPr>
            <a:xfrm flipH="1">
              <a:off x="1562093" y="2292027"/>
              <a:ext cx="2684915" cy="759128"/>
              <a:chOff x="5947699" y="908862"/>
              <a:chExt cx="2684915" cy="759128"/>
            </a:xfrm>
          </p:grpSpPr>
          <p:grpSp>
            <p:nvGrpSpPr>
              <p:cNvPr id="37" name="组合 36"/>
              <p:cNvGrpSpPr/>
              <p:nvPr/>
            </p:nvGrpSpPr>
            <p:grpSpPr>
              <a:xfrm flipV="1">
                <a:off x="5947699" y="1317986"/>
                <a:ext cx="2684915" cy="333365"/>
                <a:chOff x="5272248" y="4626108"/>
                <a:chExt cx="2684915" cy="333365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5272248" y="4626108"/>
                  <a:ext cx="81021" cy="81021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1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1" name="任意多边形 40"/>
                <p:cNvSpPr/>
                <p:nvPr/>
              </p:nvSpPr>
              <p:spPr>
                <a:xfrm>
                  <a:off x="5335428" y="4686869"/>
                  <a:ext cx="2621735" cy="272604"/>
                </a:xfrm>
                <a:custGeom>
                  <a:avLst/>
                  <a:gdLst>
                    <a:gd name="connsiteX0" fmla="*/ 0 w 2815771"/>
                    <a:gd name="connsiteY0" fmla="*/ 0 h 638628"/>
                    <a:gd name="connsiteX1" fmla="*/ 725714 w 2815771"/>
                    <a:gd name="connsiteY1" fmla="*/ 638628 h 638628"/>
                    <a:gd name="connsiteX2" fmla="*/ 2815771 w 2815771"/>
                    <a:gd name="connsiteY2" fmla="*/ 638628 h 638628"/>
                    <a:gd name="connsiteX0" fmla="*/ 0 w 2815771"/>
                    <a:gd name="connsiteY0" fmla="*/ 0 h 649982"/>
                    <a:gd name="connsiteX1" fmla="*/ 254183 w 2815771"/>
                    <a:gd name="connsiteY1" fmla="*/ 649982 h 649982"/>
                    <a:gd name="connsiteX2" fmla="*/ 2815771 w 2815771"/>
                    <a:gd name="connsiteY2" fmla="*/ 638628 h 649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15771" h="649982">
                      <a:moveTo>
                        <a:pt x="0" y="0"/>
                      </a:moveTo>
                      <a:lnTo>
                        <a:pt x="254183" y="649982"/>
                      </a:lnTo>
                      <a:lnTo>
                        <a:pt x="2815771" y="638628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1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8" name="文本框 37"/>
              <p:cNvSpPr txBox="1"/>
              <p:nvPr/>
            </p:nvSpPr>
            <p:spPr>
              <a:xfrm>
                <a:off x="6852147" y="908862"/>
                <a:ext cx="17804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rgbClr val="01ACBE"/>
                    </a:solidFill>
                    <a:latin typeface="时尚中黑简体" panose="01010104010101010101" pitchFamily="2" charset="-122"/>
                    <a:ea typeface="时尚中黑简体" panose="01010104010101010101" pitchFamily="2" charset="-122"/>
                  </a:rPr>
                  <a:t>规避风险</a:t>
                </a: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6295310" y="1331295"/>
                <a:ext cx="2337304" cy="336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2" name="Group 36"/>
            <p:cNvGrpSpPr>
              <a:grpSpLocks noChangeAspect="1"/>
            </p:cNvGrpSpPr>
            <p:nvPr/>
          </p:nvGrpSpPr>
          <p:grpSpPr bwMode="auto">
            <a:xfrm>
              <a:off x="3356548" y="2261341"/>
              <a:ext cx="435595" cy="376235"/>
              <a:chOff x="3321" y="1710"/>
              <a:chExt cx="1042" cy="900"/>
            </a:xfrm>
            <a:solidFill>
              <a:schemeClr val="tx1">
                <a:lumMod val="50000"/>
                <a:lumOff val="50000"/>
                <a:alpha val="40000"/>
              </a:schemeClr>
            </a:solidFill>
          </p:grpSpPr>
          <p:sp>
            <p:nvSpPr>
              <p:cNvPr id="33" name="Freeform 37"/>
              <p:cNvSpPr>
                <a:spLocks noEditPoints="1"/>
              </p:cNvSpPr>
              <p:nvPr/>
            </p:nvSpPr>
            <p:spPr bwMode="auto">
              <a:xfrm>
                <a:off x="3321" y="1710"/>
                <a:ext cx="1042" cy="745"/>
              </a:xfrm>
              <a:custGeom>
                <a:avLst/>
                <a:gdLst>
                  <a:gd name="T0" fmla="*/ 37 w 438"/>
                  <a:gd name="T1" fmla="*/ 255 h 313"/>
                  <a:gd name="T2" fmla="*/ 20 w 438"/>
                  <a:gd name="T3" fmla="*/ 237 h 313"/>
                  <a:gd name="T4" fmla="*/ 20 w 438"/>
                  <a:gd name="T5" fmla="*/ 42 h 313"/>
                  <a:gd name="T6" fmla="*/ 37 w 438"/>
                  <a:gd name="T7" fmla="*/ 25 h 313"/>
                  <a:gd name="T8" fmla="*/ 401 w 438"/>
                  <a:gd name="T9" fmla="*/ 25 h 313"/>
                  <a:gd name="T10" fmla="*/ 418 w 438"/>
                  <a:gd name="T11" fmla="*/ 42 h 313"/>
                  <a:gd name="T12" fmla="*/ 418 w 438"/>
                  <a:gd name="T13" fmla="*/ 237 h 313"/>
                  <a:gd name="T14" fmla="*/ 401 w 438"/>
                  <a:gd name="T15" fmla="*/ 255 h 313"/>
                  <a:gd name="T16" fmla="*/ 37 w 438"/>
                  <a:gd name="T17" fmla="*/ 255 h 313"/>
                  <a:gd name="T18" fmla="*/ 424 w 438"/>
                  <a:gd name="T19" fmla="*/ 0 h 313"/>
                  <a:gd name="T20" fmla="*/ 14 w 438"/>
                  <a:gd name="T21" fmla="*/ 0 h 313"/>
                  <a:gd name="T22" fmla="*/ 0 w 438"/>
                  <a:gd name="T23" fmla="*/ 14 h 313"/>
                  <a:gd name="T24" fmla="*/ 0 w 438"/>
                  <a:gd name="T25" fmla="*/ 298 h 313"/>
                  <a:gd name="T26" fmla="*/ 14 w 438"/>
                  <a:gd name="T27" fmla="*/ 313 h 313"/>
                  <a:gd name="T28" fmla="*/ 424 w 438"/>
                  <a:gd name="T29" fmla="*/ 313 h 313"/>
                  <a:gd name="T30" fmla="*/ 438 w 438"/>
                  <a:gd name="T31" fmla="*/ 298 h 313"/>
                  <a:gd name="T32" fmla="*/ 438 w 438"/>
                  <a:gd name="T33" fmla="*/ 14 h 313"/>
                  <a:gd name="T34" fmla="*/ 424 w 438"/>
                  <a:gd name="T35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38" h="313">
                    <a:moveTo>
                      <a:pt x="37" y="255"/>
                    </a:moveTo>
                    <a:cubicBezTo>
                      <a:pt x="28" y="255"/>
                      <a:pt x="20" y="247"/>
                      <a:pt x="20" y="237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33"/>
                      <a:pt x="28" y="25"/>
                      <a:pt x="37" y="25"/>
                    </a:cubicBezTo>
                    <a:cubicBezTo>
                      <a:pt x="401" y="25"/>
                      <a:pt x="401" y="25"/>
                      <a:pt x="401" y="25"/>
                    </a:cubicBezTo>
                    <a:cubicBezTo>
                      <a:pt x="410" y="25"/>
                      <a:pt x="418" y="33"/>
                      <a:pt x="418" y="42"/>
                    </a:cubicBezTo>
                    <a:cubicBezTo>
                      <a:pt x="418" y="237"/>
                      <a:pt x="418" y="237"/>
                      <a:pt x="418" y="237"/>
                    </a:cubicBezTo>
                    <a:cubicBezTo>
                      <a:pt x="418" y="247"/>
                      <a:pt x="410" y="255"/>
                      <a:pt x="401" y="255"/>
                    </a:cubicBezTo>
                    <a:cubicBezTo>
                      <a:pt x="37" y="255"/>
                      <a:pt x="37" y="255"/>
                      <a:pt x="37" y="255"/>
                    </a:cubicBezTo>
                    <a:moveTo>
                      <a:pt x="424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98"/>
                      <a:pt x="0" y="298"/>
                      <a:pt x="0" y="298"/>
                    </a:cubicBezTo>
                    <a:cubicBezTo>
                      <a:pt x="0" y="306"/>
                      <a:pt x="6" y="313"/>
                      <a:pt x="14" y="313"/>
                    </a:cubicBezTo>
                    <a:cubicBezTo>
                      <a:pt x="424" y="313"/>
                      <a:pt x="424" y="313"/>
                      <a:pt x="424" y="313"/>
                    </a:cubicBezTo>
                    <a:cubicBezTo>
                      <a:pt x="432" y="313"/>
                      <a:pt x="438" y="306"/>
                      <a:pt x="438" y="298"/>
                    </a:cubicBezTo>
                    <a:cubicBezTo>
                      <a:pt x="438" y="14"/>
                      <a:pt x="438" y="14"/>
                      <a:pt x="438" y="14"/>
                    </a:cubicBezTo>
                    <a:cubicBezTo>
                      <a:pt x="438" y="6"/>
                      <a:pt x="432" y="0"/>
                      <a:pt x="42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1"/>
              </a:p>
            </p:txBody>
          </p:sp>
          <p:sp>
            <p:nvSpPr>
              <p:cNvPr id="34" name="Rectangle 38"/>
              <p:cNvSpPr>
                <a:spLocks noChangeArrowheads="1"/>
              </p:cNvSpPr>
              <p:nvPr/>
            </p:nvSpPr>
            <p:spPr bwMode="auto">
              <a:xfrm>
                <a:off x="3716" y="2465"/>
                <a:ext cx="252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1"/>
              </a:p>
            </p:txBody>
          </p:sp>
          <p:sp>
            <p:nvSpPr>
              <p:cNvPr id="35" name="Rectangle 40"/>
              <p:cNvSpPr>
                <a:spLocks noChangeArrowheads="1"/>
              </p:cNvSpPr>
              <p:nvPr/>
            </p:nvSpPr>
            <p:spPr bwMode="auto">
              <a:xfrm>
                <a:off x="3595" y="2570"/>
                <a:ext cx="495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1"/>
              </a:p>
            </p:txBody>
          </p:sp>
          <p:sp>
            <p:nvSpPr>
              <p:cNvPr id="36" name="Freeform 42"/>
              <p:cNvSpPr>
                <a:spLocks/>
              </p:cNvSpPr>
              <p:nvPr/>
            </p:nvSpPr>
            <p:spPr bwMode="auto">
              <a:xfrm>
                <a:off x="3433" y="1853"/>
                <a:ext cx="771" cy="400"/>
              </a:xfrm>
              <a:custGeom>
                <a:avLst/>
                <a:gdLst>
                  <a:gd name="T0" fmla="*/ 761 w 771"/>
                  <a:gd name="T1" fmla="*/ 0 h 400"/>
                  <a:gd name="T2" fmla="*/ 657 w 771"/>
                  <a:gd name="T3" fmla="*/ 9 h 400"/>
                  <a:gd name="T4" fmla="*/ 697 w 771"/>
                  <a:gd name="T5" fmla="*/ 43 h 400"/>
                  <a:gd name="T6" fmla="*/ 557 w 771"/>
                  <a:gd name="T7" fmla="*/ 212 h 400"/>
                  <a:gd name="T8" fmla="*/ 419 w 771"/>
                  <a:gd name="T9" fmla="*/ 105 h 400"/>
                  <a:gd name="T10" fmla="*/ 286 w 771"/>
                  <a:gd name="T11" fmla="*/ 278 h 400"/>
                  <a:gd name="T12" fmla="*/ 152 w 771"/>
                  <a:gd name="T13" fmla="*/ 190 h 400"/>
                  <a:gd name="T14" fmla="*/ 0 w 771"/>
                  <a:gd name="T15" fmla="*/ 369 h 400"/>
                  <a:gd name="T16" fmla="*/ 36 w 771"/>
                  <a:gd name="T17" fmla="*/ 400 h 400"/>
                  <a:gd name="T18" fmla="*/ 162 w 771"/>
                  <a:gd name="T19" fmla="*/ 252 h 400"/>
                  <a:gd name="T20" fmla="*/ 298 w 771"/>
                  <a:gd name="T21" fmla="*/ 343 h 400"/>
                  <a:gd name="T22" fmla="*/ 428 w 771"/>
                  <a:gd name="T23" fmla="*/ 171 h 400"/>
                  <a:gd name="T24" fmla="*/ 564 w 771"/>
                  <a:gd name="T25" fmla="*/ 278 h 400"/>
                  <a:gd name="T26" fmla="*/ 733 w 771"/>
                  <a:gd name="T27" fmla="*/ 71 h 400"/>
                  <a:gd name="T28" fmla="*/ 771 w 771"/>
                  <a:gd name="T29" fmla="*/ 105 h 400"/>
                  <a:gd name="T30" fmla="*/ 761 w 771"/>
                  <a:gd name="T31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1" h="400">
                    <a:moveTo>
                      <a:pt x="761" y="0"/>
                    </a:moveTo>
                    <a:lnTo>
                      <a:pt x="657" y="9"/>
                    </a:lnTo>
                    <a:lnTo>
                      <a:pt x="697" y="43"/>
                    </a:lnTo>
                    <a:lnTo>
                      <a:pt x="557" y="212"/>
                    </a:lnTo>
                    <a:lnTo>
                      <a:pt x="419" y="105"/>
                    </a:lnTo>
                    <a:lnTo>
                      <a:pt x="286" y="278"/>
                    </a:lnTo>
                    <a:lnTo>
                      <a:pt x="152" y="190"/>
                    </a:lnTo>
                    <a:lnTo>
                      <a:pt x="0" y="369"/>
                    </a:lnTo>
                    <a:lnTo>
                      <a:pt x="36" y="400"/>
                    </a:lnTo>
                    <a:lnTo>
                      <a:pt x="162" y="252"/>
                    </a:lnTo>
                    <a:lnTo>
                      <a:pt x="298" y="343"/>
                    </a:lnTo>
                    <a:lnTo>
                      <a:pt x="428" y="171"/>
                    </a:lnTo>
                    <a:lnTo>
                      <a:pt x="564" y="278"/>
                    </a:lnTo>
                    <a:lnTo>
                      <a:pt x="733" y="71"/>
                    </a:lnTo>
                    <a:lnTo>
                      <a:pt x="771" y="105"/>
                    </a:lnTo>
                    <a:lnTo>
                      <a:pt x="7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1"/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7862529" y="1904230"/>
            <a:ext cx="3429139" cy="759130"/>
            <a:chOff x="5947699" y="908862"/>
            <a:chExt cx="2684915" cy="759127"/>
          </a:xfrm>
        </p:grpSpPr>
        <p:grpSp>
          <p:nvGrpSpPr>
            <p:cNvPr id="43" name="组合 42"/>
            <p:cNvGrpSpPr/>
            <p:nvPr/>
          </p:nvGrpSpPr>
          <p:grpSpPr>
            <a:xfrm flipV="1">
              <a:off x="5947699" y="1317986"/>
              <a:ext cx="2684915" cy="333365"/>
              <a:chOff x="5272248" y="4626108"/>
              <a:chExt cx="2684915" cy="333365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5272248" y="4626108"/>
                <a:ext cx="81021" cy="8102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1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任意多边形 46"/>
              <p:cNvSpPr/>
              <p:nvPr/>
            </p:nvSpPr>
            <p:spPr>
              <a:xfrm>
                <a:off x="5335428" y="4686869"/>
                <a:ext cx="2621735" cy="272604"/>
              </a:xfrm>
              <a:custGeom>
                <a:avLst/>
                <a:gdLst>
                  <a:gd name="connsiteX0" fmla="*/ 0 w 2815771"/>
                  <a:gd name="connsiteY0" fmla="*/ 0 h 638628"/>
                  <a:gd name="connsiteX1" fmla="*/ 725714 w 2815771"/>
                  <a:gd name="connsiteY1" fmla="*/ 638628 h 638628"/>
                  <a:gd name="connsiteX2" fmla="*/ 2815771 w 2815771"/>
                  <a:gd name="connsiteY2" fmla="*/ 638628 h 638628"/>
                  <a:gd name="connsiteX0" fmla="*/ 0 w 2815771"/>
                  <a:gd name="connsiteY0" fmla="*/ 0 h 649982"/>
                  <a:gd name="connsiteX1" fmla="*/ 254183 w 2815771"/>
                  <a:gd name="connsiteY1" fmla="*/ 649982 h 649982"/>
                  <a:gd name="connsiteX2" fmla="*/ 2815771 w 2815771"/>
                  <a:gd name="connsiteY2" fmla="*/ 638628 h 649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15771" h="649982">
                    <a:moveTo>
                      <a:pt x="0" y="0"/>
                    </a:moveTo>
                    <a:lnTo>
                      <a:pt x="254183" y="649982"/>
                    </a:lnTo>
                    <a:lnTo>
                      <a:pt x="2815771" y="638628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1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4" name="文本框 43"/>
            <p:cNvSpPr txBox="1"/>
            <p:nvPr/>
          </p:nvSpPr>
          <p:spPr>
            <a:xfrm>
              <a:off x="6852147" y="908862"/>
              <a:ext cx="178046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7030A0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价格发现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290683" y="1331295"/>
              <a:ext cx="2341931" cy="336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161688" y="4086840"/>
            <a:ext cx="2684915" cy="795213"/>
            <a:chOff x="2171519" y="4258285"/>
            <a:chExt cx="2684915" cy="795212"/>
          </a:xfrm>
        </p:grpSpPr>
        <p:sp>
          <p:nvSpPr>
            <p:cNvPr id="49" name="Freeform 53"/>
            <p:cNvSpPr>
              <a:spLocks noEditPoints="1"/>
            </p:cNvSpPr>
            <p:nvPr/>
          </p:nvSpPr>
          <p:spPr bwMode="auto">
            <a:xfrm>
              <a:off x="3900966" y="4258285"/>
              <a:ext cx="405877" cy="405877"/>
            </a:xfrm>
            <a:custGeom>
              <a:avLst/>
              <a:gdLst>
                <a:gd name="T0" fmla="*/ 166 w 449"/>
                <a:gd name="T1" fmla="*/ 362 h 449"/>
                <a:gd name="T2" fmla="*/ 211 w 449"/>
                <a:gd name="T3" fmla="*/ 317 h 449"/>
                <a:gd name="T4" fmla="*/ 237 w 449"/>
                <a:gd name="T5" fmla="*/ 407 h 449"/>
                <a:gd name="T6" fmla="*/ 302 w 449"/>
                <a:gd name="T7" fmla="*/ 313 h 449"/>
                <a:gd name="T8" fmla="*/ 294 w 449"/>
                <a:gd name="T9" fmla="*/ 393 h 449"/>
                <a:gd name="T10" fmla="*/ 395 w 449"/>
                <a:gd name="T11" fmla="*/ 289 h 449"/>
                <a:gd name="T12" fmla="*/ 294 w 449"/>
                <a:gd name="T13" fmla="*/ 393 h 449"/>
                <a:gd name="T14" fmla="*/ 95 w 449"/>
                <a:gd name="T15" fmla="*/ 353 h 449"/>
                <a:gd name="T16" fmla="*/ 121 w 449"/>
                <a:gd name="T17" fmla="*/ 309 h 449"/>
                <a:gd name="T18" fmla="*/ 237 w 449"/>
                <a:gd name="T19" fmla="*/ 293 h 449"/>
                <a:gd name="T20" fmla="*/ 311 w 449"/>
                <a:gd name="T21" fmla="*/ 191 h 449"/>
                <a:gd name="T22" fmla="*/ 307 w 449"/>
                <a:gd name="T23" fmla="*/ 287 h 449"/>
                <a:gd name="T24" fmla="*/ 211 w 449"/>
                <a:gd name="T25" fmla="*/ 293 h 449"/>
                <a:gd name="T26" fmla="*/ 137 w 449"/>
                <a:gd name="T27" fmla="*/ 226 h 449"/>
                <a:gd name="T28" fmla="*/ 211 w 449"/>
                <a:gd name="T29" fmla="*/ 196 h 449"/>
                <a:gd name="T30" fmla="*/ 333 w 449"/>
                <a:gd name="T31" fmla="*/ 282 h 449"/>
                <a:gd name="T32" fmla="*/ 335 w 449"/>
                <a:gd name="T33" fmla="*/ 188 h 449"/>
                <a:gd name="T34" fmla="*/ 407 w 449"/>
                <a:gd name="T35" fmla="*/ 224 h 449"/>
                <a:gd name="T36" fmla="*/ 116 w 449"/>
                <a:gd name="T37" fmla="*/ 281 h 449"/>
                <a:gd name="T38" fmla="*/ 41 w 449"/>
                <a:gd name="T39" fmla="*/ 224 h 449"/>
                <a:gd name="T40" fmla="*/ 114 w 449"/>
                <a:gd name="T41" fmla="*/ 188 h 449"/>
                <a:gd name="T42" fmla="*/ 116 w 449"/>
                <a:gd name="T43" fmla="*/ 281 h 449"/>
                <a:gd name="T44" fmla="*/ 59 w 449"/>
                <a:gd name="T45" fmla="*/ 146 h 449"/>
                <a:gd name="T46" fmla="*/ 158 w 449"/>
                <a:gd name="T47" fmla="*/ 55 h 449"/>
                <a:gd name="T48" fmla="*/ 331 w 449"/>
                <a:gd name="T49" fmla="*/ 164 h 449"/>
                <a:gd name="T50" fmla="*/ 390 w 449"/>
                <a:gd name="T51" fmla="*/ 147 h 449"/>
                <a:gd name="T52" fmla="*/ 211 w 449"/>
                <a:gd name="T53" fmla="*/ 171 h 449"/>
                <a:gd name="T54" fmla="*/ 210 w 449"/>
                <a:gd name="T55" fmla="*/ 43 h 449"/>
                <a:gd name="T56" fmla="*/ 211 w 449"/>
                <a:gd name="T57" fmla="*/ 171 h 449"/>
                <a:gd name="T58" fmla="*/ 237 w 449"/>
                <a:gd name="T59" fmla="*/ 43 h 449"/>
                <a:gd name="T60" fmla="*/ 308 w 449"/>
                <a:gd name="T61" fmla="*/ 167 h 449"/>
                <a:gd name="T62" fmla="*/ 225 w 449"/>
                <a:gd name="T63" fmla="*/ 0 h 449"/>
                <a:gd name="T64" fmla="*/ 225 w 449"/>
                <a:gd name="T65" fmla="*/ 449 h 449"/>
                <a:gd name="T66" fmla="*/ 225 w 449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49" h="449">
                  <a:moveTo>
                    <a:pt x="211" y="407"/>
                  </a:moveTo>
                  <a:cubicBezTo>
                    <a:pt x="192" y="407"/>
                    <a:pt x="176" y="387"/>
                    <a:pt x="166" y="362"/>
                  </a:cubicBezTo>
                  <a:cubicBezTo>
                    <a:pt x="158" y="347"/>
                    <a:pt x="151" y="331"/>
                    <a:pt x="147" y="313"/>
                  </a:cubicBezTo>
                  <a:cubicBezTo>
                    <a:pt x="168" y="315"/>
                    <a:pt x="189" y="317"/>
                    <a:pt x="211" y="317"/>
                  </a:cubicBezTo>
                  <a:cubicBezTo>
                    <a:pt x="211" y="407"/>
                    <a:pt x="211" y="407"/>
                    <a:pt x="211" y="407"/>
                  </a:cubicBezTo>
                  <a:moveTo>
                    <a:pt x="237" y="407"/>
                  </a:moveTo>
                  <a:cubicBezTo>
                    <a:pt x="237" y="317"/>
                    <a:pt x="237" y="317"/>
                    <a:pt x="237" y="317"/>
                  </a:cubicBezTo>
                  <a:cubicBezTo>
                    <a:pt x="259" y="317"/>
                    <a:pt x="280" y="315"/>
                    <a:pt x="302" y="313"/>
                  </a:cubicBezTo>
                  <a:cubicBezTo>
                    <a:pt x="293" y="344"/>
                    <a:pt x="273" y="407"/>
                    <a:pt x="237" y="407"/>
                  </a:cubicBezTo>
                  <a:moveTo>
                    <a:pt x="294" y="393"/>
                  </a:moveTo>
                  <a:cubicBezTo>
                    <a:pt x="311" y="370"/>
                    <a:pt x="320" y="343"/>
                    <a:pt x="328" y="310"/>
                  </a:cubicBezTo>
                  <a:cubicBezTo>
                    <a:pt x="354" y="304"/>
                    <a:pt x="377" y="297"/>
                    <a:pt x="395" y="289"/>
                  </a:cubicBezTo>
                  <a:cubicBezTo>
                    <a:pt x="386" y="313"/>
                    <a:pt x="373" y="335"/>
                    <a:pt x="354" y="353"/>
                  </a:cubicBezTo>
                  <a:cubicBezTo>
                    <a:pt x="337" y="371"/>
                    <a:pt x="315" y="384"/>
                    <a:pt x="294" y="393"/>
                  </a:cubicBezTo>
                  <a:moveTo>
                    <a:pt x="154" y="393"/>
                  </a:moveTo>
                  <a:cubicBezTo>
                    <a:pt x="133" y="384"/>
                    <a:pt x="112" y="371"/>
                    <a:pt x="95" y="353"/>
                  </a:cubicBezTo>
                  <a:cubicBezTo>
                    <a:pt x="75" y="335"/>
                    <a:pt x="62" y="312"/>
                    <a:pt x="52" y="286"/>
                  </a:cubicBezTo>
                  <a:cubicBezTo>
                    <a:pt x="68" y="295"/>
                    <a:pt x="93" y="303"/>
                    <a:pt x="121" y="309"/>
                  </a:cubicBezTo>
                  <a:cubicBezTo>
                    <a:pt x="128" y="342"/>
                    <a:pt x="138" y="371"/>
                    <a:pt x="154" y="393"/>
                  </a:cubicBezTo>
                  <a:moveTo>
                    <a:pt x="237" y="293"/>
                  </a:moveTo>
                  <a:cubicBezTo>
                    <a:pt x="237" y="196"/>
                    <a:pt x="237" y="196"/>
                    <a:pt x="237" y="196"/>
                  </a:cubicBezTo>
                  <a:cubicBezTo>
                    <a:pt x="263" y="195"/>
                    <a:pt x="287" y="193"/>
                    <a:pt x="311" y="191"/>
                  </a:cubicBezTo>
                  <a:cubicBezTo>
                    <a:pt x="311" y="203"/>
                    <a:pt x="311" y="214"/>
                    <a:pt x="311" y="226"/>
                  </a:cubicBezTo>
                  <a:cubicBezTo>
                    <a:pt x="311" y="247"/>
                    <a:pt x="311" y="268"/>
                    <a:pt x="307" y="287"/>
                  </a:cubicBezTo>
                  <a:cubicBezTo>
                    <a:pt x="284" y="290"/>
                    <a:pt x="261" y="292"/>
                    <a:pt x="237" y="293"/>
                  </a:cubicBezTo>
                  <a:moveTo>
                    <a:pt x="211" y="293"/>
                  </a:moveTo>
                  <a:cubicBezTo>
                    <a:pt x="187" y="292"/>
                    <a:pt x="165" y="290"/>
                    <a:pt x="141" y="286"/>
                  </a:cubicBezTo>
                  <a:cubicBezTo>
                    <a:pt x="138" y="268"/>
                    <a:pt x="137" y="246"/>
                    <a:pt x="137" y="226"/>
                  </a:cubicBezTo>
                  <a:cubicBezTo>
                    <a:pt x="137" y="214"/>
                    <a:pt x="138" y="203"/>
                    <a:pt x="138" y="191"/>
                  </a:cubicBezTo>
                  <a:cubicBezTo>
                    <a:pt x="161" y="193"/>
                    <a:pt x="186" y="195"/>
                    <a:pt x="211" y="196"/>
                  </a:cubicBezTo>
                  <a:cubicBezTo>
                    <a:pt x="211" y="293"/>
                    <a:pt x="211" y="293"/>
                    <a:pt x="211" y="293"/>
                  </a:cubicBezTo>
                  <a:moveTo>
                    <a:pt x="333" y="282"/>
                  </a:moveTo>
                  <a:cubicBezTo>
                    <a:pt x="335" y="265"/>
                    <a:pt x="336" y="245"/>
                    <a:pt x="336" y="226"/>
                  </a:cubicBezTo>
                  <a:cubicBezTo>
                    <a:pt x="336" y="212"/>
                    <a:pt x="336" y="201"/>
                    <a:pt x="335" y="188"/>
                  </a:cubicBezTo>
                  <a:cubicBezTo>
                    <a:pt x="363" y="185"/>
                    <a:pt x="386" y="177"/>
                    <a:pt x="399" y="171"/>
                  </a:cubicBezTo>
                  <a:cubicBezTo>
                    <a:pt x="405" y="188"/>
                    <a:pt x="407" y="207"/>
                    <a:pt x="407" y="224"/>
                  </a:cubicBezTo>
                  <a:cubicBezTo>
                    <a:pt x="407" y="254"/>
                    <a:pt x="405" y="270"/>
                    <a:pt x="333" y="282"/>
                  </a:cubicBezTo>
                  <a:moveTo>
                    <a:pt x="116" y="281"/>
                  </a:moveTo>
                  <a:cubicBezTo>
                    <a:pt x="75" y="274"/>
                    <a:pt x="52" y="260"/>
                    <a:pt x="43" y="250"/>
                  </a:cubicBezTo>
                  <a:cubicBezTo>
                    <a:pt x="41" y="242"/>
                    <a:pt x="41" y="233"/>
                    <a:pt x="41" y="224"/>
                  </a:cubicBezTo>
                  <a:cubicBezTo>
                    <a:pt x="41" y="206"/>
                    <a:pt x="44" y="187"/>
                    <a:pt x="49" y="171"/>
                  </a:cubicBezTo>
                  <a:cubicBezTo>
                    <a:pt x="64" y="177"/>
                    <a:pt x="82" y="182"/>
                    <a:pt x="114" y="188"/>
                  </a:cubicBezTo>
                  <a:cubicBezTo>
                    <a:pt x="113" y="201"/>
                    <a:pt x="112" y="212"/>
                    <a:pt x="112" y="226"/>
                  </a:cubicBezTo>
                  <a:cubicBezTo>
                    <a:pt x="112" y="245"/>
                    <a:pt x="113" y="264"/>
                    <a:pt x="116" y="281"/>
                  </a:cubicBezTo>
                  <a:moveTo>
                    <a:pt x="117" y="164"/>
                  </a:moveTo>
                  <a:cubicBezTo>
                    <a:pt x="76" y="153"/>
                    <a:pt x="65" y="152"/>
                    <a:pt x="59" y="146"/>
                  </a:cubicBezTo>
                  <a:cubicBezTo>
                    <a:pt x="68" y="128"/>
                    <a:pt x="79" y="110"/>
                    <a:pt x="95" y="96"/>
                  </a:cubicBezTo>
                  <a:cubicBezTo>
                    <a:pt x="114" y="76"/>
                    <a:pt x="135" y="66"/>
                    <a:pt x="158" y="55"/>
                  </a:cubicBezTo>
                  <a:cubicBezTo>
                    <a:pt x="138" y="83"/>
                    <a:pt x="124" y="119"/>
                    <a:pt x="117" y="164"/>
                  </a:cubicBezTo>
                  <a:moveTo>
                    <a:pt x="331" y="164"/>
                  </a:moveTo>
                  <a:cubicBezTo>
                    <a:pt x="324" y="119"/>
                    <a:pt x="311" y="81"/>
                    <a:pt x="291" y="54"/>
                  </a:cubicBezTo>
                  <a:cubicBezTo>
                    <a:pt x="333" y="69"/>
                    <a:pt x="370" y="104"/>
                    <a:pt x="390" y="147"/>
                  </a:cubicBezTo>
                  <a:cubicBezTo>
                    <a:pt x="384" y="151"/>
                    <a:pt x="369" y="157"/>
                    <a:pt x="331" y="164"/>
                  </a:cubicBezTo>
                  <a:moveTo>
                    <a:pt x="211" y="171"/>
                  </a:moveTo>
                  <a:cubicBezTo>
                    <a:pt x="187" y="171"/>
                    <a:pt x="164" y="169"/>
                    <a:pt x="141" y="167"/>
                  </a:cubicBezTo>
                  <a:cubicBezTo>
                    <a:pt x="152" y="104"/>
                    <a:pt x="178" y="55"/>
                    <a:pt x="210" y="43"/>
                  </a:cubicBezTo>
                  <a:cubicBezTo>
                    <a:pt x="210" y="43"/>
                    <a:pt x="211" y="43"/>
                    <a:pt x="211" y="43"/>
                  </a:cubicBezTo>
                  <a:cubicBezTo>
                    <a:pt x="211" y="171"/>
                    <a:pt x="211" y="171"/>
                    <a:pt x="211" y="171"/>
                  </a:cubicBezTo>
                  <a:moveTo>
                    <a:pt x="237" y="171"/>
                  </a:moveTo>
                  <a:cubicBezTo>
                    <a:pt x="237" y="43"/>
                    <a:pt x="237" y="43"/>
                    <a:pt x="237" y="43"/>
                  </a:cubicBezTo>
                  <a:cubicBezTo>
                    <a:pt x="242" y="43"/>
                    <a:pt x="249" y="48"/>
                    <a:pt x="255" y="52"/>
                  </a:cubicBezTo>
                  <a:cubicBezTo>
                    <a:pt x="279" y="74"/>
                    <a:pt x="299" y="117"/>
                    <a:pt x="308" y="167"/>
                  </a:cubicBezTo>
                  <a:cubicBezTo>
                    <a:pt x="284" y="169"/>
                    <a:pt x="261" y="171"/>
                    <a:pt x="237" y="171"/>
                  </a:cubicBezTo>
                  <a:moveTo>
                    <a:pt x="225" y="0"/>
                  </a:moveTo>
                  <a:cubicBezTo>
                    <a:pt x="100" y="0"/>
                    <a:pt x="0" y="100"/>
                    <a:pt x="0" y="224"/>
                  </a:cubicBezTo>
                  <a:cubicBezTo>
                    <a:pt x="0" y="349"/>
                    <a:pt x="100" y="449"/>
                    <a:pt x="225" y="449"/>
                  </a:cubicBezTo>
                  <a:cubicBezTo>
                    <a:pt x="350" y="449"/>
                    <a:pt x="449" y="349"/>
                    <a:pt x="449" y="224"/>
                  </a:cubicBezTo>
                  <a:cubicBezTo>
                    <a:pt x="449" y="100"/>
                    <a:pt x="350" y="0"/>
                    <a:pt x="225" y="0"/>
                  </a:cubicBezTo>
                </a:path>
              </a:pathLst>
            </a:custGeom>
            <a:solidFill>
              <a:schemeClr val="tx1">
                <a:lumMod val="50000"/>
                <a:lumOff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/>
            </a:p>
          </p:txBody>
        </p:sp>
        <p:grpSp>
          <p:nvGrpSpPr>
            <p:cNvPr id="50" name="组合 49"/>
            <p:cNvGrpSpPr/>
            <p:nvPr/>
          </p:nvGrpSpPr>
          <p:grpSpPr>
            <a:xfrm flipH="1">
              <a:off x="2171519" y="4294369"/>
              <a:ext cx="2684915" cy="759128"/>
              <a:chOff x="5947699" y="908862"/>
              <a:chExt cx="2684915" cy="759128"/>
            </a:xfrm>
          </p:grpSpPr>
          <p:grpSp>
            <p:nvGrpSpPr>
              <p:cNvPr id="51" name="组合 50"/>
              <p:cNvGrpSpPr/>
              <p:nvPr/>
            </p:nvGrpSpPr>
            <p:grpSpPr>
              <a:xfrm flipV="1">
                <a:off x="5947699" y="1317986"/>
                <a:ext cx="2684915" cy="333365"/>
                <a:chOff x="5272248" y="4626108"/>
                <a:chExt cx="2684915" cy="333365"/>
              </a:xfrm>
            </p:grpSpPr>
            <p:sp>
              <p:nvSpPr>
                <p:cNvPr id="54" name="椭圆 53"/>
                <p:cNvSpPr/>
                <p:nvPr/>
              </p:nvSpPr>
              <p:spPr>
                <a:xfrm>
                  <a:off x="5272248" y="4626108"/>
                  <a:ext cx="81021" cy="81021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1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5" name="任意多边形 54"/>
                <p:cNvSpPr/>
                <p:nvPr/>
              </p:nvSpPr>
              <p:spPr>
                <a:xfrm>
                  <a:off x="5335428" y="4686869"/>
                  <a:ext cx="2621735" cy="272604"/>
                </a:xfrm>
                <a:custGeom>
                  <a:avLst/>
                  <a:gdLst>
                    <a:gd name="connsiteX0" fmla="*/ 0 w 2815771"/>
                    <a:gd name="connsiteY0" fmla="*/ 0 h 638628"/>
                    <a:gd name="connsiteX1" fmla="*/ 725714 w 2815771"/>
                    <a:gd name="connsiteY1" fmla="*/ 638628 h 638628"/>
                    <a:gd name="connsiteX2" fmla="*/ 2815771 w 2815771"/>
                    <a:gd name="connsiteY2" fmla="*/ 638628 h 638628"/>
                    <a:gd name="connsiteX0" fmla="*/ 0 w 2815771"/>
                    <a:gd name="connsiteY0" fmla="*/ 0 h 649982"/>
                    <a:gd name="connsiteX1" fmla="*/ 254183 w 2815771"/>
                    <a:gd name="connsiteY1" fmla="*/ 649982 h 649982"/>
                    <a:gd name="connsiteX2" fmla="*/ 2815771 w 2815771"/>
                    <a:gd name="connsiteY2" fmla="*/ 638628 h 649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15771" h="649982">
                      <a:moveTo>
                        <a:pt x="0" y="0"/>
                      </a:moveTo>
                      <a:lnTo>
                        <a:pt x="254183" y="649982"/>
                      </a:lnTo>
                      <a:lnTo>
                        <a:pt x="2815771" y="638628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1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52" name="文本框 51"/>
              <p:cNvSpPr txBox="1"/>
              <p:nvPr/>
            </p:nvSpPr>
            <p:spPr>
              <a:xfrm>
                <a:off x="6852147" y="908862"/>
                <a:ext cx="17804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rgbClr val="E87071"/>
                    </a:solidFill>
                    <a:latin typeface="时尚中黑简体" panose="01010104010101010101" pitchFamily="2" charset="-122"/>
                    <a:ea typeface="时尚中黑简体" panose="01010104010101010101" pitchFamily="2" charset="-122"/>
                  </a:rPr>
                  <a:t>资产配置</a:t>
                </a: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6152096" y="1331295"/>
                <a:ext cx="2480518" cy="336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8427528" y="1930967"/>
            <a:ext cx="513393" cy="317847"/>
            <a:chOff x="4949279" y="1015654"/>
            <a:chExt cx="385045" cy="238385"/>
          </a:xfrm>
        </p:grpSpPr>
        <p:sp>
          <p:nvSpPr>
            <p:cNvPr id="57" name="Freeform 47"/>
            <p:cNvSpPr>
              <a:spLocks/>
            </p:cNvSpPr>
            <p:nvPr/>
          </p:nvSpPr>
          <p:spPr bwMode="auto">
            <a:xfrm>
              <a:off x="5045152" y="1015654"/>
              <a:ext cx="193300" cy="238385"/>
            </a:xfrm>
            <a:custGeom>
              <a:avLst/>
              <a:gdLst>
                <a:gd name="T0" fmla="*/ 157 w 314"/>
                <a:gd name="T1" fmla="*/ 0 h 386"/>
                <a:gd name="T2" fmla="*/ 68 w 314"/>
                <a:gd name="T3" fmla="*/ 89 h 386"/>
                <a:gd name="T4" fmla="*/ 127 w 314"/>
                <a:gd name="T5" fmla="*/ 172 h 386"/>
                <a:gd name="T6" fmla="*/ 103 w 314"/>
                <a:gd name="T7" fmla="*/ 172 h 386"/>
                <a:gd name="T8" fmla="*/ 16 w 314"/>
                <a:gd name="T9" fmla="*/ 320 h 386"/>
                <a:gd name="T10" fmla="*/ 28 w 314"/>
                <a:gd name="T11" fmla="*/ 386 h 386"/>
                <a:gd name="T12" fmla="*/ 132 w 314"/>
                <a:gd name="T13" fmla="*/ 386 h 386"/>
                <a:gd name="T14" fmla="*/ 154 w 314"/>
                <a:gd name="T15" fmla="*/ 203 h 386"/>
                <a:gd name="T16" fmla="*/ 132 w 314"/>
                <a:gd name="T17" fmla="*/ 180 h 386"/>
                <a:gd name="T18" fmla="*/ 182 w 314"/>
                <a:gd name="T19" fmla="*/ 180 h 386"/>
                <a:gd name="T20" fmla="*/ 160 w 314"/>
                <a:gd name="T21" fmla="*/ 203 h 386"/>
                <a:gd name="T22" fmla="*/ 182 w 314"/>
                <a:gd name="T23" fmla="*/ 386 h 386"/>
                <a:gd name="T24" fmla="*/ 286 w 314"/>
                <a:gd name="T25" fmla="*/ 386 h 386"/>
                <a:gd name="T26" fmla="*/ 298 w 314"/>
                <a:gd name="T27" fmla="*/ 320 h 386"/>
                <a:gd name="T28" fmla="*/ 211 w 314"/>
                <a:gd name="T29" fmla="*/ 172 h 386"/>
                <a:gd name="T30" fmla="*/ 187 w 314"/>
                <a:gd name="T31" fmla="*/ 172 h 386"/>
                <a:gd name="T32" fmla="*/ 246 w 314"/>
                <a:gd name="T33" fmla="*/ 89 h 386"/>
                <a:gd name="T34" fmla="*/ 157 w 314"/>
                <a:gd name="T35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4" h="386">
                  <a:moveTo>
                    <a:pt x="157" y="0"/>
                  </a:moveTo>
                  <a:cubicBezTo>
                    <a:pt x="108" y="0"/>
                    <a:pt x="68" y="40"/>
                    <a:pt x="68" y="89"/>
                  </a:cubicBezTo>
                  <a:cubicBezTo>
                    <a:pt x="68" y="127"/>
                    <a:pt x="93" y="160"/>
                    <a:pt x="127" y="172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55" y="172"/>
                    <a:pt x="26" y="291"/>
                    <a:pt x="16" y="320"/>
                  </a:cubicBezTo>
                  <a:cubicBezTo>
                    <a:pt x="0" y="363"/>
                    <a:pt x="28" y="386"/>
                    <a:pt x="28" y="386"/>
                  </a:cubicBezTo>
                  <a:cubicBezTo>
                    <a:pt x="132" y="386"/>
                    <a:pt x="132" y="386"/>
                    <a:pt x="132" y="386"/>
                  </a:cubicBezTo>
                  <a:cubicBezTo>
                    <a:pt x="154" y="203"/>
                    <a:pt x="154" y="203"/>
                    <a:pt x="154" y="203"/>
                  </a:cubicBezTo>
                  <a:cubicBezTo>
                    <a:pt x="132" y="180"/>
                    <a:pt x="132" y="180"/>
                    <a:pt x="132" y="180"/>
                  </a:cubicBezTo>
                  <a:cubicBezTo>
                    <a:pt x="182" y="180"/>
                    <a:pt x="182" y="180"/>
                    <a:pt x="182" y="180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82" y="386"/>
                    <a:pt x="182" y="386"/>
                    <a:pt x="182" y="386"/>
                  </a:cubicBezTo>
                  <a:cubicBezTo>
                    <a:pt x="286" y="386"/>
                    <a:pt x="286" y="386"/>
                    <a:pt x="286" y="386"/>
                  </a:cubicBezTo>
                  <a:cubicBezTo>
                    <a:pt x="286" y="386"/>
                    <a:pt x="314" y="363"/>
                    <a:pt x="298" y="320"/>
                  </a:cubicBezTo>
                  <a:cubicBezTo>
                    <a:pt x="288" y="291"/>
                    <a:pt x="259" y="172"/>
                    <a:pt x="211" y="172"/>
                  </a:cubicBezTo>
                  <a:cubicBezTo>
                    <a:pt x="187" y="172"/>
                    <a:pt x="187" y="172"/>
                    <a:pt x="187" y="172"/>
                  </a:cubicBezTo>
                  <a:cubicBezTo>
                    <a:pt x="221" y="160"/>
                    <a:pt x="246" y="127"/>
                    <a:pt x="246" y="89"/>
                  </a:cubicBezTo>
                  <a:cubicBezTo>
                    <a:pt x="246" y="40"/>
                    <a:pt x="206" y="0"/>
                    <a:pt x="157" y="0"/>
                  </a:cubicBezTo>
                </a:path>
              </a:pathLst>
            </a:custGeom>
            <a:solidFill>
              <a:schemeClr val="tx1">
                <a:lumMod val="50000"/>
                <a:lumOff val="50000"/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/>
            </a:p>
          </p:txBody>
        </p:sp>
        <p:sp>
          <p:nvSpPr>
            <p:cNvPr id="58" name="Freeform 48"/>
            <p:cNvSpPr>
              <a:spLocks/>
            </p:cNvSpPr>
            <p:nvPr/>
          </p:nvSpPr>
          <p:spPr bwMode="auto">
            <a:xfrm>
              <a:off x="4949279" y="1059703"/>
              <a:ext cx="123080" cy="194336"/>
            </a:xfrm>
            <a:custGeom>
              <a:avLst/>
              <a:gdLst>
                <a:gd name="T0" fmla="*/ 128 w 200"/>
                <a:gd name="T1" fmla="*/ 0 h 315"/>
                <a:gd name="T2" fmla="*/ 55 w 200"/>
                <a:gd name="T3" fmla="*/ 73 h 315"/>
                <a:gd name="T4" fmla="*/ 103 w 200"/>
                <a:gd name="T5" fmla="*/ 141 h 315"/>
                <a:gd name="T6" fmla="*/ 84 w 200"/>
                <a:gd name="T7" fmla="*/ 141 h 315"/>
                <a:gd name="T8" fmla="*/ 13 w 200"/>
                <a:gd name="T9" fmla="*/ 261 h 315"/>
                <a:gd name="T10" fmla="*/ 23 w 200"/>
                <a:gd name="T11" fmla="*/ 315 h 315"/>
                <a:gd name="T12" fmla="*/ 108 w 200"/>
                <a:gd name="T13" fmla="*/ 315 h 315"/>
                <a:gd name="T14" fmla="*/ 126 w 200"/>
                <a:gd name="T15" fmla="*/ 166 h 315"/>
                <a:gd name="T16" fmla="*/ 107 w 200"/>
                <a:gd name="T17" fmla="*/ 147 h 315"/>
                <a:gd name="T18" fmla="*/ 149 w 200"/>
                <a:gd name="T19" fmla="*/ 147 h 315"/>
                <a:gd name="T20" fmla="*/ 130 w 200"/>
                <a:gd name="T21" fmla="*/ 166 h 315"/>
                <a:gd name="T22" fmla="*/ 148 w 200"/>
                <a:gd name="T23" fmla="*/ 315 h 315"/>
                <a:gd name="T24" fmla="*/ 168 w 200"/>
                <a:gd name="T25" fmla="*/ 315 h 315"/>
                <a:gd name="T26" fmla="*/ 161 w 200"/>
                <a:gd name="T27" fmla="*/ 245 h 315"/>
                <a:gd name="T28" fmla="*/ 166 w 200"/>
                <a:gd name="T29" fmla="*/ 228 h 315"/>
                <a:gd name="T30" fmla="*/ 194 w 200"/>
                <a:gd name="T31" fmla="*/ 152 h 315"/>
                <a:gd name="T32" fmla="*/ 172 w 200"/>
                <a:gd name="T33" fmla="*/ 141 h 315"/>
                <a:gd name="T34" fmla="*/ 152 w 200"/>
                <a:gd name="T35" fmla="*/ 141 h 315"/>
                <a:gd name="T36" fmla="*/ 200 w 200"/>
                <a:gd name="T37" fmla="*/ 73 h 315"/>
                <a:gd name="T38" fmla="*/ 128 w 200"/>
                <a:gd name="T39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0" h="315">
                  <a:moveTo>
                    <a:pt x="128" y="0"/>
                  </a:moveTo>
                  <a:cubicBezTo>
                    <a:pt x="88" y="0"/>
                    <a:pt x="55" y="33"/>
                    <a:pt x="55" y="73"/>
                  </a:cubicBezTo>
                  <a:cubicBezTo>
                    <a:pt x="55" y="104"/>
                    <a:pt x="76" y="131"/>
                    <a:pt x="103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45" y="141"/>
                    <a:pt x="21" y="238"/>
                    <a:pt x="13" y="261"/>
                  </a:cubicBezTo>
                  <a:cubicBezTo>
                    <a:pt x="0" y="296"/>
                    <a:pt x="23" y="315"/>
                    <a:pt x="23" y="315"/>
                  </a:cubicBezTo>
                  <a:cubicBezTo>
                    <a:pt x="108" y="315"/>
                    <a:pt x="108" y="315"/>
                    <a:pt x="108" y="315"/>
                  </a:cubicBezTo>
                  <a:cubicBezTo>
                    <a:pt x="126" y="166"/>
                    <a:pt x="126" y="166"/>
                    <a:pt x="126" y="166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49" y="147"/>
                    <a:pt x="149" y="147"/>
                    <a:pt x="149" y="147"/>
                  </a:cubicBezTo>
                  <a:cubicBezTo>
                    <a:pt x="130" y="166"/>
                    <a:pt x="130" y="166"/>
                    <a:pt x="130" y="166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68" y="315"/>
                    <a:pt x="168" y="315"/>
                    <a:pt x="168" y="315"/>
                  </a:cubicBezTo>
                  <a:cubicBezTo>
                    <a:pt x="160" y="303"/>
                    <a:pt x="149" y="279"/>
                    <a:pt x="161" y="245"/>
                  </a:cubicBezTo>
                  <a:cubicBezTo>
                    <a:pt x="162" y="241"/>
                    <a:pt x="164" y="235"/>
                    <a:pt x="166" y="228"/>
                  </a:cubicBezTo>
                  <a:cubicBezTo>
                    <a:pt x="173" y="207"/>
                    <a:pt x="182" y="178"/>
                    <a:pt x="194" y="152"/>
                  </a:cubicBezTo>
                  <a:cubicBezTo>
                    <a:pt x="188" y="145"/>
                    <a:pt x="180" y="141"/>
                    <a:pt x="172" y="141"/>
                  </a:cubicBezTo>
                  <a:cubicBezTo>
                    <a:pt x="152" y="141"/>
                    <a:pt x="152" y="141"/>
                    <a:pt x="152" y="141"/>
                  </a:cubicBezTo>
                  <a:cubicBezTo>
                    <a:pt x="180" y="131"/>
                    <a:pt x="200" y="104"/>
                    <a:pt x="200" y="73"/>
                  </a:cubicBezTo>
                  <a:cubicBezTo>
                    <a:pt x="200" y="33"/>
                    <a:pt x="168" y="0"/>
                    <a:pt x="128" y="0"/>
                  </a:cubicBezTo>
                </a:path>
              </a:pathLst>
            </a:custGeom>
            <a:solidFill>
              <a:schemeClr val="tx1">
                <a:lumMod val="50000"/>
                <a:lumOff val="50000"/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/>
            </a:p>
          </p:txBody>
        </p:sp>
        <p:sp>
          <p:nvSpPr>
            <p:cNvPr id="59" name="Freeform 49"/>
            <p:cNvSpPr>
              <a:spLocks/>
            </p:cNvSpPr>
            <p:nvPr/>
          </p:nvSpPr>
          <p:spPr bwMode="auto">
            <a:xfrm>
              <a:off x="5211503" y="1059703"/>
              <a:ext cx="122821" cy="194336"/>
            </a:xfrm>
            <a:custGeom>
              <a:avLst/>
              <a:gdLst>
                <a:gd name="T0" fmla="*/ 72 w 200"/>
                <a:gd name="T1" fmla="*/ 0 h 315"/>
                <a:gd name="T2" fmla="*/ 0 w 200"/>
                <a:gd name="T3" fmla="*/ 73 h 315"/>
                <a:gd name="T4" fmla="*/ 48 w 200"/>
                <a:gd name="T5" fmla="*/ 141 h 315"/>
                <a:gd name="T6" fmla="*/ 28 w 200"/>
                <a:gd name="T7" fmla="*/ 141 h 315"/>
                <a:gd name="T8" fmla="*/ 6 w 200"/>
                <a:gd name="T9" fmla="*/ 152 h 315"/>
                <a:gd name="T10" fmla="*/ 34 w 200"/>
                <a:gd name="T11" fmla="*/ 228 h 315"/>
                <a:gd name="T12" fmla="*/ 39 w 200"/>
                <a:gd name="T13" fmla="*/ 245 h 315"/>
                <a:gd name="T14" fmla="*/ 32 w 200"/>
                <a:gd name="T15" fmla="*/ 315 h 315"/>
                <a:gd name="T16" fmla="*/ 52 w 200"/>
                <a:gd name="T17" fmla="*/ 315 h 315"/>
                <a:gd name="T18" fmla="*/ 70 w 200"/>
                <a:gd name="T19" fmla="*/ 166 h 315"/>
                <a:gd name="T20" fmla="*/ 52 w 200"/>
                <a:gd name="T21" fmla="*/ 147 h 315"/>
                <a:gd name="T22" fmla="*/ 93 w 200"/>
                <a:gd name="T23" fmla="*/ 147 h 315"/>
                <a:gd name="T24" fmla="*/ 74 w 200"/>
                <a:gd name="T25" fmla="*/ 166 h 315"/>
                <a:gd name="T26" fmla="*/ 92 w 200"/>
                <a:gd name="T27" fmla="*/ 315 h 315"/>
                <a:gd name="T28" fmla="*/ 178 w 200"/>
                <a:gd name="T29" fmla="*/ 315 h 315"/>
                <a:gd name="T30" fmla="*/ 187 w 200"/>
                <a:gd name="T31" fmla="*/ 261 h 315"/>
                <a:gd name="T32" fmla="*/ 116 w 200"/>
                <a:gd name="T33" fmla="*/ 141 h 315"/>
                <a:gd name="T34" fmla="*/ 97 w 200"/>
                <a:gd name="T35" fmla="*/ 141 h 315"/>
                <a:gd name="T36" fmla="*/ 145 w 200"/>
                <a:gd name="T37" fmla="*/ 73 h 315"/>
                <a:gd name="T38" fmla="*/ 72 w 200"/>
                <a:gd name="T39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0" h="315">
                  <a:moveTo>
                    <a:pt x="72" y="0"/>
                  </a:moveTo>
                  <a:cubicBezTo>
                    <a:pt x="32" y="0"/>
                    <a:pt x="0" y="33"/>
                    <a:pt x="0" y="73"/>
                  </a:cubicBezTo>
                  <a:cubicBezTo>
                    <a:pt x="0" y="104"/>
                    <a:pt x="20" y="131"/>
                    <a:pt x="48" y="141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20" y="141"/>
                    <a:pt x="13" y="145"/>
                    <a:pt x="6" y="152"/>
                  </a:cubicBezTo>
                  <a:cubicBezTo>
                    <a:pt x="18" y="178"/>
                    <a:pt x="27" y="207"/>
                    <a:pt x="34" y="228"/>
                  </a:cubicBezTo>
                  <a:cubicBezTo>
                    <a:pt x="36" y="235"/>
                    <a:pt x="38" y="241"/>
                    <a:pt x="39" y="245"/>
                  </a:cubicBezTo>
                  <a:cubicBezTo>
                    <a:pt x="52" y="279"/>
                    <a:pt x="40" y="303"/>
                    <a:pt x="32" y="315"/>
                  </a:cubicBezTo>
                  <a:cubicBezTo>
                    <a:pt x="52" y="315"/>
                    <a:pt x="52" y="315"/>
                    <a:pt x="52" y="315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52" y="147"/>
                    <a:pt x="52" y="147"/>
                    <a:pt x="5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74" y="166"/>
                    <a:pt x="74" y="166"/>
                    <a:pt x="74" y="166"/>
                  </a:cubicBezTo>
                  <a:cubicBezTo>
                    <a:pt x="92" y="315"/>
                    <a:pt x="92" y="315"/>
                    <a:pt x="92" y="315"/>
                  </a:cubicBezTo>
                  <a:cubicBezTo>
                    <a:pt x="178" y="315"/>
                    <a:pt x="178" y="315"/>
                    <a:pt x="178" y="315"/>
                  </a:cubicBezTo>
                  <a:cubicBezTo>
                    <a:pt x="178" y="315"/>
                    <a:pt x="200" y="296"/>
                    <a:pt x="187" y="261"/>
                  </a:cubicBezTo>
                  <a:cubicBezTo>
                    <a:pt x="179" y="238"/>
                    <a:pt x="156" y="141"/>
                    <a:pt x="116" y="141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25" y="131"/>
                    <a:pt x="145" y="104"/>
                    <a:pt x="145" y="73"/>
                  </a:cubicBezTo>
                  <a:cubicBezTo>
                    <a:pt x="145" y="33"/>
                    <a:pt x="112" y="0"/>
                    <a:pt x="72" y="0"/>
                  </a:cubicBezTo>
                </a:path>
              </a:pathLst>
            </a:custGeom>
            <a:solidFill>
              <a:schemeClr val="tx1">
                <a:lumMod val="50000"/>
                <a:lumOff val="50000"/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/>
            </a:p>
          </p:txBody>
        </p:sp>
      </p:grpSp>
      <p:graphicFrame>
        <p:nvGraphicFramePr>
          <p:cNvPr id="2" name="图示 1"/>
          <p:cNvGraphicFramePr/>
          <p:nvPr/>
        </p:nvGraphicFramePr>
        <p:xfrm>
          <a:off x="7966008" y="4984518"/>
          <a:ext cx="3891416" cy="649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1.4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企业套期保值的效果</a:t>
            </a:r>
          </a:p>
        </p:txBody>
      </p:sp>
      <p:graphicFrame>
        <p:nvGraphicFramePr>
          <p:cNvPr id="2" name="图示 1"/>
          <p:cNvGraphicFramePr/>
          <p:nvPr/>
        </p:nvGraphicFramePr>
        <p:xfrm>
          <a:off x="2032000" y="1443789"/>
          <a:ext cx="7368674" cy="4299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030154" y="4193630"/>
            <a:ext cx="251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中航油、联合石化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841958" y="1933073"/>
            <a:ext cx="369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嘉能可、益海嘉里、嘉吉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6672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1.5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风险管理公司的政策依据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02920" y="1268220"/>
            <a:ext cx="11159609" cy="510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日，中国期货业协会发布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期货公司设立子公司开展以风险管理服务为主的业务试点工作指引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marL="833946" lvl="1" indent="-357708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了推动期货行业创新发展，提高期货公司的核心竞争力和服务实体经济，特别是服务中小企业、服务“三农”的能力，促进期现结合，进一步发挥期货市场功能，在充分总结行业以风险管理服务为主的业务创新实践的基础上，中国期货业协会研究制订了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期货公司设立子公司开展以风险管理服务为主的业务试点工作指引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，经协会第三届理事会第十一次会议审议通过</a:t>
            </a:r>
            <a:endParaRPr lang="en-US" altLang="zh-CN" sz="1333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76757" indent="-357708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p"/>
            </a:pP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日，中期协发布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期货公司设立子公司开展以风险管理服务为主的业务试点工作指引（修订）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marL="376757" indent="-357708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p"/>
            </a:pP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日，中期协发布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中国证券期货市场场外衍生品交易主协议（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年版）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中国证券期货市场场外衍生品交易权益类衍生品定义文件（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年版）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marL="376757" indent="-357708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p"/>
            </a:pP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日，中期协发布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中国证券期货市场场外衍生品交易商品定义文件（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年版）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等文件</a:t>
            </a:r>
            <a:endParaRPr lang="en-US" altLang="zh-CN" sz="1333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76757" indent="-357708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p"/>
            </a:pP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日，中期协发布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中国证券期货市场衍生品交易主协议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中国证券期货市场衍生品交易主协议（信用保护合约专用版）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marL="376757" indent="-357708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u"/>
            </a:pP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日，中期协发布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关于发布实施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&lt;</a:t>
            </a:r>
            <a:r>
              <a:rPr lang="zh-CN" altLang="en-US" sz="16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期货公司风险管理公司业务试点指引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及配套文件的通知</a:t>
            </a:r>
            <a:r>
              <a:rPr lang="en-US" altLang="zh-CN" sz="1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marL="833957" lvl="1" indent="-357708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进一步明确了备案的业务类型和展业方式：</a:t>
            </a:r>
            <a:r>
              <a:rPr lang="zh-CN" altLang="en-US" sz="1333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仓单服务、基差贸易、合作套保、场外衍生品、做市业务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五大类</a:t>
            </a:r>
            <a:endParaRPr lang="en-US" altLang="zh-CN" sz="1600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76757" indent="-357708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p"/>
            </a:pP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日，中期协发布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关于风险管理公司开展仓储物流业务相关事项的通知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关于风险管理公司申请贸易商厂库相关事项的通知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marL="376757" indent="-357708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p"/>
            </a:pP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截至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月，全国期货公司备案运行的风险管理公司共有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86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家，总资产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879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亿元，净资产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259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亿元，年度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1-9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月累计业务收入</a:t>
            </a:r>
            <a:r>
              <a:rPr lang="en-US" altLang="zh-CN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1423</a:t>
            </a:r>
            <a:r>
              <a:rPr lang="zh-CN" altLang="en-US" sz="133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</a:p>
        </p:txBody>
      </p:sp>
    </p:spTree>
    <p:extLst>
      <p:ext uri="{BB962C8B-B14F-4D97-AF65-F5344CB8AC3E}">
        <p14:creationId xmlns:p14="http://schemas.microsoft.com/office/powerpoint/2010/main" val="256389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77693" y="703180"/>
            <a:ext cx="545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1.6 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风险管理公司业务简介</a:t>
            </a:r>
          </a:p>
        </p:txBody>
      </p:sp>
      <p:sp>
        <p:nvSpPr>
          <p:cNvPr id="891" name="矩形 890"/>
          <p:cNvSpPr/>
          <p:nvPr/>
        </p:nvSpPr>
        <p:spPr>
          <a:xfrm>
            <a:off x="777693" y="1275069"/>
            <a:ext cx="104243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708" lvl="1" indent="-357708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三大主营业务：基差贸易、做市业务、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场外衍生品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57708" lvl="1" indent="-357708">
              <a:lnSpc>
                <a:spcPct val="200000"/>
              </a:lnSpc>
              <a:buFont typeface="Wingdings" panose="05000000000000000000" pitchFamily="2" charset="2"/>
              <a:buChar char="u"/>
            </a:pPr>
            <a:endParaRPr lang="en-US" altLang="zh-CN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57708" lvl="1" indent="-357708">
              <a:lnSpc>
                <a:spcPct val="200000"/>
              </a:lnSpc>
              <a:buFont typeface="Wingdings" panose="05000000000000000000" pitchFamily="2" charset="2"/>
              <a:buChar char="u"/>
            </a:pPr>
            <a:endParaRPr lang="en-US" altLang="zh-CN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57708" lvl="1" indent="-357708">
              <a:lnSpc>
                <a:spcPct val="200000"/>
              </a:lnSpc>
              <a:buFont typeface="Wingdings" panose="05000000000000000000" pitchFamily="2" charset="2"/>
              <a:buChar char="u"/>
            </a:pPr>
            <a:endParaRPr lang="en-US" altLang="zh-CN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57708" lvl="1" indent="-357708">
              <a:lnSpc>
                <a:spcPct val="200000"/>
              </a:lnSpc>
              <a:buFont typeface="Wingdings" panose="05000000000000000000" pitchFamily="2" charset="2"/>
              <a:buChar char="u"/>
            </a:pPr>
            <a:endParaRPr lang="en-US" altLang="zh-CN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57708" lvl="1" indent="-357708">
              <a:lnSpc>
                <a:spcPct val="200000"/>
              </a:lnSpc>
              <a:buFont typeface="Wingdings" panose="05000000000000000000" pitchFamily="2" charset="2"/>
              <a:buChar char="u"/>
            </a:pPr>
            <a:endParaRPr lang="en-US" altLang="zh-CN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id="{9C274AEF-79FB-47B9-80D8-BAC84D09CE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756802"/>
              </p:ext>
            </p:extLst>
          </p:nvPr>
        </p:nvGraphicFramePr>
        <p:xfrm>
          <a:off x="1596621" y="2132211"/>
          <a:ext cx="6490208" cy="2906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图示 2">
            <a:extLst>
              <a:ext uri="{FF2B5EF4-FFF2-40B4-BE49-F238E27FC236}">
                <a16:creationId xmlns:a16="http://schemas.microsoft.com/office/drawing/2014/main" id="{183CCD58-9B1B-440B-94EB-56EE7D17AE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9865849"/>
              </p:ext>
            </p:extLst>
          </p:nvPr>
        </p:nvGraphicFramePr>
        <p:xfrm>
          <a:off x="8128281" y="2123067"/>
          <a:ext cx="2945103" cy="1479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778" name="直接连接符 1777">
            <a:extLst>
              <a:ext uri="{FF2B5EF4-FFF2-40B4-BE49-F238E27FC236}">
                <a16:creationId xmlns:a16="http://schemas.microsoft.com/office/drawing/2014/main" id="{F5FB21F8-4FE9-4390-934D-6747B14E236A}"/>
              </a:ext>
            </a:extLst>
          </p:cNvPr>
          <p:cNvCxnSpPr>
            <a:cxnSpLocks/>
          </p:cNvCxnSpPr>
          <p:nvPr/>
        </p:nvCxnSpPr>
        <p:spPr>
          <a:xfrm flipV="1">
            <a:off x="6949440" y="2853757"/>
            <a:ext cx="1179576" cy="529523"/>
          </a:xfrm>
          <a:prstGeom prst="line">
            <a:avLst/>
          </a:prstGeom>
          <a:ln w="349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3" name="图示 1782">
            <a:extLst>
              <a:ext uri="{FF2B5EF4-FFF2-40B4-BE49-F238E27FC236}">
                <a16:creationId xmlns:a16="http://schemas.microsoft.com/office/drawing/2014/main" id="{3002A179-BAEA-45CF-9319-F3423E9A69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0924679"/>
              </p:ext>
            </p:extLst>
          </p:nvPr>
        </p:nvGraphicFramePr>
        <p:xfrm>
          <a:off x="1767309" y="4830162"/>
          <a:ext cx="6148832" cy="165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812463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1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主题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主题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2171</TotalTime>
  <Words>1868</Words>
  <Application>Microsoft Office PowerPoint</Application>
  <PresentationFormat>宽屏</PresentationFormat>
  <Paragraphs>174</Paragraphs>
  <Slides>21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LiHei Pro</vt:lpstr>
      <vt:lpstr>仿宋_GB2312</vt:lpstr>
      <vt:lpstr>楷体</vt:lpstr>
      <vt:lpstr>楷体_GB2312</vt:lpstr>
      <vt:lpstr>时尚中黑简体</vt:lpstr>
      <vt:lpstr>宋体</vt:lpstr>
      <vt:lpstr>微软雅黑</vt:lpstr>
      <vt:lpstr>Arial</vt:lpstr>
      <vt:lpstr>Calibri</vt:lpstr>
      <vt:lpstr>Calibri Light</vt:lpstr>
      <vt:lpstr>Cambria Math</vt:lpstr>
      <vt:lpstr>Impact</vt:lpstr>
      <vt:lpstr>Times New Roman</vt:lpstr>
      <vt:lpstr>Wingdings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蒋金晟</dc:creator>
  <cp:lastModifiedBy>张水</cp:lastModifiedBy>
  <cp:revision>671</cp:revision>
  <dcterms:created xsi:type="dcterms:W3CDTF">2015-07-19T09:09:00Z</dcterms:created>
  <dcterms:modified xsi:type="dcterms:W3CDTF">2021-04-13T07:27:42Z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2052-11.1.0.8731</vt:lpwstr>
  </property>
</Properties>
</file>